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32" r:id="rId1"/>
  </p:sldMasterIdLst>
  <p:notesMasterIdLst>
    <p:notesMasterId r:id="rId20"/>
  </p:notesMasterIdLst>
  <p:sldIdLst>
    <p:sldId id="256" r:id="rId2"/>
    <p:sldId id="257" r:id="rId3"/>
    <p:sldId id="258" r:id="rId4"/>
    <p:sldId id="259" r:id="rId5"/>
    <p:sldId id="260" r:id="rId6"/>
    <p:sldId id="264" r:id="rId7"/>
    <p:sldId id="267" r:id="rId8"/>
    <p:sldId id="261" r:id="rId9"/>
    <p:sldId id="268" r:id="rId10"/>
    <p:sldId id="271" r:id="rId11"/>
    <p:sldId id="265" r:id="rId12"/>
    <p:sldId id="269" r:id="rId13"/>
    <p:sldId id="272" r:id="rId14"/>
    <p:sldId id="266" r:id="rId15"/>
    <p:sldId id="270" r:id="rId16"/>
    <p:sldId id="273" r:id="rId17"/>
    <p:sldId id="262" r:id="rId18"/>
    <p:sldId id="274"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50" d="100"/>
          <a:sy n="50" d="100"/>
        </p:scale>
        <p:origin x="-1960" y="-2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image6.pn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9FAC02F-003A-6F4F-B06C-64411CC1DDF7}" type="datetimeFigureOut">
              <a:rPr lang="en-US" smtClean="0"/>
              <a:t>2014-12-02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782473B-B1A7-BB43-B36F-DA6FB28640FD}" type="slidenum">
              <a:rPr lang="en-US" smtClean="0"/>
              <a:t>‹#›</a:t>
            </a:fld>
            <a:endParaRPr lang="en-US"/>
          </a:p>
        </p:txBody>
      </p:sp>
    </p:spTree>
    <p:extLst>
      <p:ext uri="{BB962C8B-B14F-4D97-AF65-F5344CB8AC3E}">
        <p14:creationId xmlns:p14="http://schemas.microsoft.com/office/powerpoint/2010/main" val="321570728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82473B-B1A7-BB43-B36F-DA6FB28640FD}" type="slidenum">
              <a:rPr lang="en-US" smtClean="0"/>
              <a:t>1</a:t>
            </a:fld>
            <a:endParaRPr lang="en-US"/>
          </a:p>
        </p:txBody>
      </p:sp>
    </p:spTree>
    <p:extLst>
      <p:ext uri="{BB962C8B-B14F-4D97-AF65-F5344CB8AC3E}">
        <p14:creationId xmlns:p14="http://schemas.microsoft.com/office/powerpoint/2010/main" val="15438180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958CED0-85BE-5942-A230-337E05483C2A}" type="slidenum">
              <a:rPr lang="en-US" smtClean="0"/>
              <a:t>12</a:t>
            </a:fld>
            <a:endParaRPr lang="en-US"/>
          </a:p>
        </p:txBody>
      </p:sp>
    </p:spTree>
    <p:extLst>
      <p:ext uri="{BB962C8B-B14F-4D97-AF65-F5344CB8AC3E}">
        <p14:creationId xmlns:p14="http://schemas.microsoft.com/office/powerpoint/2010/main" val="34006408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782473B-B1A7-BB43-B36F-DA6FB28640FD}" type="slidenum">
              <a:rPr lang="en-US" smtClean="0"/>
              <a:t>13</a:t>
            </a:fld>
            <a:endParaRPr lang="en-US"/>
          </a:p>
        </p:txBody>
      </p:sp>
    </p:spTree>
    <p:extLst>
      <p:ext uri="{BB962C8B-B14F-4D97-AF65-F5344CB8AC3E}">
        <p14:creationId xmlns:p14="http://schemas.microsoft.com/office/powerpoint/2010/main" val="3428329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958CED0-85BE-5942-A230-337E05483C2A}" type="slidenum">
              <a:rPr lang="en-US" smtClean="0"/>
              <a:t>15</a:t>
            </a:fld>
            <a:endParaRPr lang="en-US"/>
          </a:p>
        </p:txBody>
      </p:sp>
    </p:spTree>
    <p:extLst>
      <p:ext uri="{BB962C8B-B14F-4D97-AF65-F5344CB8AC3E}">
        <p14:creationId xmlns:p14="http://schemas.microsoft.com/office/powerpoint/2010/main" val="3400640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905000"/>
            <a:ext cx="7543800" cy="2593975"/>
          </a:xfrm>
        </p:spPr>
        <p:txBody>
          <a:bodyPr anchor="b"/>
          <a:lstStyle>
            <a:lvl1pPr>
              <a:defRPr sz="6600">
                <a:ln>
                  <a:noFill/>
                </a:ln>
                <a:solidFill>
                  <a:schemeClr val="tx2"/>
                </a:solidFill>
              </a:defRPr>
            </a:lvl1pPr>
          </a:lstStyle>
          <a:p>
            <a:r>
              <a:rPr lang="en-CA" smtClean="0"/>
              <a:t>Click to edit Master title style</a:t>
            </a:r>
            <a:endParaRPr lang="en-US" dirty="0"/>
          </a:p>
        </p:txBody>
      </p:sp>
      <p:sp>
        <p:nvSpPr>
          <p:cNvPr id="3" name="Subtitle 2"/>
          <p:cNvSpPr>
            <a:spLocks noGrp="1"/>
          </p:cNvSpPr>
          <p:nvPr>
            <p:ph type="subTitle" idx="1"/>
          </p:nvPr>
        </p:nvSpPr>
        <p:spPr>
          <a:xfrm>
            <a:off x="685800" y="4572000"/>
            <a:ext cx="6461760" cy="1066800"/>
          </a:xfrm>
        </p:spPr>
        <p:txBody>
          <a:bodyPr anchor="t">
            <a:normAutofit/>
          </a:bodyPr>
          <a:lstStyle>
            <a:lvl1pPr marL="0" indent="0" algn="l">
              <a:buNone/>
              <a:defRPr sz="20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smtClean="0"/>
              <a:t>Click to edit Master subtitle style</a:t>
            </a:r>
            <a:endParaRPr lang="en-US" dirty="0"/>
          </a:p>
        </p:txBody>
      </p:sp>
      <p:sp>
        <p:nvSpPr>
          <p:cNvPr id="4" name="Date Placeholder 3"/>
          <p:cNvSpPr>
            <a:spLocks noGrp="1"/>
          </p:cNvSpPr>
          <p:nvPr>
            <p:ph type="dt" sz="half" idx="10"/>
          </p:nvPr>
        </p:nvSpPr>
        <p:spPr/>
        <p:txBody>
          <a:bodyPr/>
          <a:lstStyle/>
          <a:p>
            <a:fld id="{4AC7C49B-6681-A749-AC87-5CF752C3948C}" type="datetimeFigureOut">
              <a:rPr lang="en-US" smtClean="0"/>
              <a:t>2014-12-02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B9BA30-46E6-C24F-968C-2E0BC9FB41AF}"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4AC7C49B-6681-A749-AC87-5CF752C3948C}" type="datetimeFigureOut">
              <a:rPr lang="en-US" smtClean="0"/>
              <a:t>2014-12-02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B9BA30-46E6-C24F-968C-2E0BC9FB41A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1752600" cy="5851525"/>
          </a:xfrm>
        </p:spPr>
        <p:txBody>
          <a:bodyPr vert="eaVert" anchor="b" anchorCtr="0"/>
          <a:lstStyle/>
          <a:p>
            <a:r>
              <a:rPr lang="en-CA"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4AC7C49B-6681-A749-AC87-5CF752C3948C}" type="datetimeFigureOut">
              <a:rPr lang="en-US" smtClean="0"/>
              <a:t>2014-12-02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B9BA30-46E6-C24F-968C-2E0BC9FB41A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Content Placeholder 2"/>
          <p:cNvSpPr>
            <a:spLocks noGrp="1"/>
          </p:cNvSpPr>
          <p:nvPr>
            <p:ph idx="1"/>
          </p:nvPr>
        </p:nvSpPr>
        <p:spPr/>
        <p:txBody>
          <a:body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4" name="Date Placeholder 3"/>
          <p:cNvSpPr>
            <a:spLocks noGrp="1"/>
          </p:cNvSpPr>
          <p:nvPr>
            <p:ph type="dt" sz="half" idx="10"/>
          </p:nvPr>
        </p:nvSpPr>
        <p:spPr/>
        <p:txBody>
          <a:bodyPr/>
          <a:lstStyle/>
          <a:p>
            <a:fld id="{4AC7C49B-6681-A749-AC87-5CF752C3948C}" type="datetimeFigureOut">
              <a:rPr lang="en-US" smtClean="0"/>
              <a:t>2014-12-02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B9BA30-46E6-C24F-968C-2E0BC9FB41A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5486400"/>
            <a:ext cx="7659687" cy="1168400"/>
          </a:xfrm>
        </p:spPr>
        <p:txBody>
          <a:bodyPr anchor="t"/>
          <a:lstStyle>
            <a:lvl1pPr algn="l">
              <a:defRPr sz="3600" b="0" cap="all"/>
            </a:lvl1pPr>
          </a:lstStyle>
          <a:p>
            <a:r>
              <a:rPr lang="en-CA" smtClean="0"/>
              <a:t>Click to edit Master title style</a:t>
            </a:r>
            <a:endParaRPr lang="en-US" dirty="0"/>
          </a:p>
        </p:txBody>
      </p:sp>
      <p:sp>
        <p:nvSpPr>
          <p:cNvPr id="3" name="Text Placeholder 2"/>
          <p:cNvSpPr>
            <a:spLocks noGrp="1"/>
          </p:cNvSpPr>
          <p:nvPr>
            <p:ph type="body" idx="1"/>
          </p:nvPr>
        </p:nvSpPr>
        <p:spPr>
          <a:xfrm>
            <a:off x="722313" y="3852863"/>
            <a:ext cx="6135687" cy="1633538"/>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CA" smtClean="0"/>
              <a:t>Click to edit Master text styles</a:t>
            </a:r>
          </a:p>
        </p:txBody>
      </p:sp>
      <p:sp>
        <p:nvSpPr>
          <p:cNvPr id="4" name="Date Placeholder 3"/>
          <p:cNvSpPr>
            <a:spLocks noGrp="1"/>
          </p:cNvSpPr>
          <p:nvPr>
            <p:ph type="dt" sz="half" idx="10"/>
          </p:nvPr>
        </p:nvSpPr>
        <p:spPr/>
        <p:txBody>
          <a:bodyPr/>
          <a:lstStyle/>
          <a:p>
            <a:fld id="{4AC7C49B-6681-A749-AC87-5CF752C3948C}" type="datetimeFigureOut">
              <a:rPr lang="en-US" smtClean="0"/>
              <a:t>2014-12-02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9B9BA30-46E6-C24F-968C-2E0BC9FB41AF}"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Content Placeholder 2"/>
          <p:cNvSpPr>
            <a:spLocks noGrp="1"/>
          </p:cNvSpPr>
          <p:nvPr>
            <p:ph sz="half" idx="1"/>
          </p:nvPr>
        </p:nvSpPr>
        <p:spPr>
          <a:xfrm>
            <a:off x="4572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dirty="0"/>
          </a:p>
        </p:txBody>
      </p:sp>
      <p:sp>
        <p:nvSpPr>
          <p:cNvPr id="4" name="Content Placeholder 3"/>
          <p:cNvSpPr>
            <a:spLocks noGrp="1"/>
          </p:cNvSpPr>
          <p:nvPr>
            <p:ph sz="half" idx="2"/>
          </p:nvPr>
        </p:nvSpPr>
        <p:spPr>
          <a:xfrm>
            <a:off x="4419600" y="1536192"/>
            <a:ext cx="3657600" cy="45902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dirty="0"/>
          </a:p>
        </p:txBody>
      </p:sp>
      <p:sp>
        <p:nvSpPr>
          <p:cNvPr id="5" name="Date Placeholder 4"/>
          <p:cNvSpPr>
            <a:spLocks noGrp="1"/>
          </p:cNvSpPr>
          <p:nvPr>
            <p:ph type="dt" sz="half" idx="10"/>
          </p:nvPr>
        </p:nvSpPr>
        <p:spPr/>
        <p:txBody>
          <a:bodyPr/>
          <a:lstStyle/>
          <a:p>
            <a:fld id="{4AC7C49B-6681-A749-AC87-5CF752C3948C}" type="datetimeFigureOut">
              <a:rPr lang="en-US" smtClean="0"/>
              <a:t>2014-12-02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B9BA30-46E6-C24F-968C-2E0BC9FB41A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CA" smtClean="0"/>
              <a:t>Click to edit Master title style</a:t>
            </a:r>
            <a:endParaRPr lang="en-US"/>
          </a:p>
        </p:txBody>
      </p:sp>
      <p:sp>
        <p:nvSpPr>
          <p:cNvPr id="3" name="Text Placeholder 2"/>
          <p:cNvSpPr>
            <a:spLocks noGrp="1"/>
          </p:cNvSpPr>
          <p:nvPr>
            <p:ph type="body" idx="1"/>
          </p:nvPr>
        </p:nvSpPr>
        <p:spPr>
          <a:xfrm>
            <a:off x="4572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smtClean="0"/>
              <a:t>Click to edit Master text styles</a:t>
            </a:r>
          </a:p>
        </p:txBody>
      </p:sp>
      <p:sp>
        <p:nvSpPr>
          <p:cNvPr id="4" name="Content Placeholder 3"/>
          <p:cNvSpPr>
            <a:spLocks noGrp="1"/>
          </p:cNvSpPr>
          <p:nvPr>
            <p:ph sz="half" idx="2"/>
          </p:nvPr>
        </p:nvSpPr>
        <p:spPr>
          <a:xfrm>
            <a:off x="4572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dirty="0"/>
          </a:p>
        </p:txBody>
      </p:sp>
      <p:sp>
        <p:nvSpPr>
          <p:cNvPr id="5" name="Text Placeholder 4"/>
          <p:cNvSpPr>
            <a:spLocks noGrp="1"/>
          </p:cNvSpPr>
          <p:nvPr>
            <p:ph type="body" sz="quarter" idx="3"/>
          </p:nvPr>
        </p:nvSpPr>
        <p:spPr>
          <a:xfrm>
            <a:off x="4419600" y="1535113"/>
            <a:ext cx="3657600" cy="639762"/>
          </a:xfrm>
        </p:spPr>
        <p:txBody>
          <a:bodyPr anchor="b">
            <a:noAutofit/>
          </a:bodyPr>
          <a:lstStyle>
            <a:lvl1pPr marL="0" indent="0" algn="ctr">
              <a:buNone/>
              <a:defRPr sz="2000" b="1">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smtClean="0"/>
              <a:t>Click to edit Master text styles</a:t>
            </a:r>
          </a:p>
        </p:txBody>
      </p:sp>
      <p:sp>
        <p:nvSpPr>
          <p:cNvPr id="6" name="Content Placeholder 5"/>
          <p:cNvSpPr>
            <a:spLocks noGrp="1"/>
          </p:cNvSpPr>
          <p:nvPr>
            <p:ph sz="quarter" idx="4"/>
          </p:nvPr>
        </p:nvSpPr>
        <p:spPr>
          <a:xfrm>
            <a:off x="4419600" y="2174875"/>
            <a:ext cx="365760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
        <p:nvSpPr>
          <p:cNvPr id="7" name="Date Placeholder 6"/>
          <p:cNvSpPr>
            <a:spLocks noGrp="1"/>
          </p:cNvSpPr>
          <p:nvPr>
            <p:ph type="dt" sz="half" idx="10"/>
          </p:nvPr>
        </p:nvSpPr>
        <p:spPr/>
        <p:txBody>
          <a:bodyPr/>
          <a:lstStyle/>
          <a:p>
            <a:fld id="{4AC7C49B-6681-A749-AC87-5CF752C3948C}" type="datetimeFigureOut">
              <a:rPr lang="en-US" smtClean="0"/>
              <a:t>2014-12-02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9B9BA30-46E6-C24F-968C-2E0BC9FB41A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lang="en-US"/>
          </a:p>
        </p:txBody>
      </p:sp>
      <p:sp>
        <p:nvSpPr>
          <p:cNvPr id="3" name="Date Placeholder 2"/>
          <p:cNvSpPr>
            <a:spLocks noGrp="1"/>
          </p:cNvSpPr>
          <p:nvPr>
            <p:ph type="dt" sz="half" idx="10"/>
          </p:nvPr>
        </p:nvSpPr>
        <p:spPr/>
        <p:txBody>
          <a:bodyPr/>
          <a:lstStyle/>
          <a:p>
            <a:fld id="{4AC7C49B-6681-A749-AC87-5CF752C3948C}" type="datetimeFigureOut">
              <a:rPr lang="en-US" smtClean="0"/>
              <a:t>2014-12-02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9B9BA30-46E6-C24F-968C-2E0BC9FB41A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AC7C49B-6681-A749-AC87-5CF752C3948C}" type="datetimeFigureOut">
              <a:rPr lang="en-US" smtClean="0"/>
              <a:t>2014-12-02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9B9BA30-46E6-C24F-968C-2E0BC9FB41A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4801" y="5495544"/>
            <a:ext cx="7772400" cy="594360"/>
          </a:xfrm>
        </p:spPr>
        <p:txBody>
          <a:bodyPr anchor="b"/>
          <a:lstStyle>
            <a:lvl1pPr algn="ctr">
              <a:defRPr sz="2200" b="1"/>
            </a:lvl1pPr>
          </a:lstStyle>
          <a:p>
            <a:r>
              <a:rPr lang="en-CA" smtClean="0"/>
              <a:t>Click to edit Master title style</a:t>
            </a:r>
            <a:endParaRPr lang="en-US" dirty="0"/>
          </a:p>
        </p:txBody>
      </p:sp>
      <p:sp>
        <p:nvSpPr>
          <p:cNvPr id="4" name="Text Placeholder 3"/>
          <p:cNvSpPr>
            <a:spLocks noGrp="1"/>
          </p:cNvSpPr>
          <p:nvPr>
            <p:ph type="body" sz="half" idx="2"/>
          </p:nvPr>
        </p:nvSpPr>
        <p:spPr>
          <a:xfrm>
            <a:off x="304799" y="6096000"/>
            <a:ext cx="7772401" cy="6096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smtClean="0"/>
              <a:t>Click to edit Master text styles</a:t>
            </a:r>
          </a:p>
        </p:txBody>
      </p:sp>
      <p:sp>
        <p:nvSpPr>
          <p:cNvPr id="5" name="Date Placeholder 4"/>
          <p:cNvSpPr>
            <a:spLocks noGrp="1"/>
          </p:cNvSpPr>
          <p:nvPr>
            <p:ph type="dt" sz="half" idx="10"/>
          </p:nvPr>
        </p:nvSpPr>
        <p:spPr/>
        <p:txBody>
          <a:bodyPr/>
          <a:lstStyle/>
          <a:p>
            <a:fld id="{4AC7C49B-6681-A749-AC87-5CF752C3948C}" type="datetimeFigureOut">
              <a:rPr lang="en-US" smtClean="0"/>
              <a:t>2014-12-02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9B9BA30-46E6-C24F-968C-2E0BC9FB41AF}" type="slidenum">
              <a:rPr lang="en-US" smtClean="0"/>
              <a:t>‹#›</a:t>
            </a:fld>
            <a:endParaRPr lang="en-US"/>
          </a:p>
        </p:txBody>
      </p:sp>
      <p:sp>
        <p:nvSpPr>
          <p:cNvPr id="9" name="Content Placeholder 8"/>
          <p:cNvSpPr>
            <a:spLocks noGrp="1"/>
          </p:cNvSpPr>
          <p:nvPr>
            <p:ph sz="quarter" idx="13"/>
          </p:nvPr>
        </p:nvSpPr>
        <p:spPr>
          <a:xfrm>
            <a:off x="304800" y="381000"/>
            <a:ext cx="7772400" cy="4942840"/>
          </a:xfrm>
        </p:spPr>
        <p:txBody>
          <a:body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1752" y="5495278"/>
            <a:ext cx="7772400" cy="594626"/>
          </a:xfrm>
        </p:spPr>
        <p:txBody>
          <a:bodyPr anchor="b"/>
          <a:lstStyle>
            <a:lvl1pPr algn="ctr">
              <a:defRPr sz="2200" b="1">
                <a:ln>
                  <a:noFill/>
                </a:ln>
                <a:solidFill>
                  <a:schemeClr val="tx2"/>
                </a:solidFill>
              </a:defRPr>
            </a:lvl1pPr>
          </a:lstStyle>
          <a:p>
            <a:r>
              <a:rPr lang="en-CA" smtClean="0"/>
              <a:t>Click to edit Master title style</a:t>
            </a:r>
            <a:endParaRPr lang="en-US" dirty="0"/>
          </a:p>
        </p:txBody>
      </p:sp>
      <p:sp>
        <p:nvSpPr>
          <p:cNvPr id="3" name="Picture Placeholder 2"/>
          <p:cNvSpPr>
            <a:spLocks noGrp="1"/>
          </p:cNvSpPr>
          <p:nvPr>
            <p:ph type="pic" idx="1"/>
          </p:nvPr>
        </p:nvSpPr>
        <p:spPr>
          <a:xfrm>
            <a:off x="0" y="0"/>
            <a:ext cx="84582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CA" smtClean="0"/>
              <a:t>Drag picture to placeholder or click icon to add</a:t>
            </a:r>
            <a:endParaRPr lang="en-US" dirty="0"/>
          </a:p>
        </p:txBody>
      </p:sp>
      <p:sp>
        <p:nvSpPr>
          <p:cNvPr id="4" name="Text Placeholder 3"/>
          <p:cNvSpPr>
            <a:spLocks noGrp="1"/>
          </p:cNvSpPr>
          <p:nvPr>
            <p:ph type="body" sz="half" idx="2"/>
          </p:nvPr>
        </p:nvSpPr>
        <p:spPr>
          <a:xfrm>
            <a:off x="301752" y="6096000"/>
            <a:ext cx="7772400" cy="612648"/>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smtClean="0"/>
              <a:t>Click to edit Master text styles</a:t>
            </a:r>
          </a:p>
        </p:txBody>
      </p:sp>
      <p:sp>
        <p:nvSpPr>
          <p:cNvPr id="8" name="Date Placeholder 7"/>
          <p:cNvSpPr>
            <a:spLocks noGrp="1"/>
          </p:cNvSpPr>
          <p:nvPr>
            <p:ph type="dt" sz="half" idx="10"/>
          </p:nvPr>
        </p:nvSpPr>
        <p:spPr/>
        <p:txBody>
          <a:bodyPr/>
          <a:lstStyle/>
          <a:p>
            <a:fld id="{4AC7C49B-6681-A749-AC87-5CF752C3948C}" type="datetimeFigureOut">
              <a:rPr lang="en-US" smtClean="0"/>
              <a:t>2014-12-02</a:t>
            </a:fld>
            <a:endParaRPr lang="en-US"/>
          </a:p>
        </p:txBody>
      </p:sp>
      <p:sp>
        <p:nvSpPr>
          <p:cNvPr id="9" name="Slide Number Placeholder 8"/>
          <p:cNvSpPr>
            <a:spLocks noGrp="1"/>
          </p:cNvSpPr>
          <p:nvPr>
            <p:ph type="sldNum" sz="quarter" idx="11"/>
          </p:nvPr>
        </p:nvSpPr>
        <p:spPr/>
        <p:txBody>
          <a:bodyPr/>
          <a:lstStyle/>
          <a:p>
            <a:fld id="{09B9BA30-46E6-C24F-968C-2E0BC9FB41AF}" type="slidenum">
              <a:rPr lang="en-US" smtClean="0"/>
              <a:t>‹#›</a:t>
            </a:fld>
            <a:endParaRPr lang="en-US"/>
          </a:p>
        </p:txBody>
      </p:sp>
      <p:sp>
        <p:nvSpPr>
          <p:cNvPr id="10" name="Footer Placeholder 9"/>
          <p:cNvSpPr>
            <a:spLocks noGrp="1"/>
          </p:cNvSpPr>
          <p:nvPr>
            <p:ph type="ftr" sz="quarter" idx="12"/>
          </p:nvPr>
        </p:nvSpPr>
        <p:spPr/>
        <p:txBody>
          <a:bodyPr/>
          <a:lstStyle/>
          <a:p>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620000" cy="1143000"/>
          </a:xfrm>
          <a:prstGeom prst="rect">
            <a:avLst/>
          </a:prstGeom>
        </p:spPr>
        <p:txBody>
          <a:bodyPr vert="horz" lIns="91440" tIns="45720" rIns="91440" bIns="45720" rtlCol="0" anchor="ctr">
            <a:noAutofit/>
          </a:bodyPr>
          <a:lstStyle/>
          <a:p>
            <a:r>
              <a:rPr lang="en-CA" smtClean="0"/>
              <a:t>Click to edit Master title style</a:t>
            </a:r>
            <a:endParaRPr lang="en-US" dirty="0"/>
          </a:p>
        </p:txBody>
      </p:sp>
      <p:sp>
        <p:nvSpPr>
          <p:cNvPr id="3" name="Text Placeholder 2"/>
          <p:cNvSpPr>
            <a:spLocks noGrp="1"/>
          </p:cNvSpPr>
          <p:nvPr>
            <p:ph type="body" idx="1"/>
          </p:nvPr>
        </p:nvSpPr>
        <p:spPr>
          <a:xfrm>
            <a:off x="457200" y="1600200"/>
            <a:ext cx="7620000" cy="4800600"/>
          </a:xfrm>
          <a:prstGeom prst="rect">
            <a:avLst/>
          </a:prstGeom>
        </p:spPr>
        <p:txBody>
          <a:bodyPr vert="horz" lIns="91440" tIns="45720" rIns="91440" bIns="45720" rtlCol="0">
            <a:normAutofit/>
          </a:body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lang="en-US" dirty="0"/>
          </a:p>
        </p:txBody>
      </p:sp>
      <p:sp>
        <p:nvSpPr>
          <p:cNvPr id="7" name="Rectangle 6"/>
          <p:cNvSpPr/>
          <p:nvPr/>
        </p:nvSpPr>
        <p:spPr>
          <a:xfrm>
            <a:off x="8458200" y="0"/>
            <a:ext cx="6858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8458200" y="5486400"/>
            <a:ext cx="685800" cy="6858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4"/>
          </p:nvPr>
        </p:nvSpPr>
        <p:spPr>
          <a:xfrm>
            <a:off x="8531788" y="5648960"/>
            <a:ext cx="548640" cy="396240"/>
          </a:xfrm>
          <a:prstGeom prst="bracketPair">
            <a:avLst>
              <a:gd name="adj" fmla="val 17949"/>
            </a:avLst>
          </a:prstGeom>
          <a:ln w="19050">
            <a:solidFill>
              <a:srgbClr val="FFFFFF"/>
            </a:solidFill>
          </a:ln>
        </p:spPr>
        <p:txBody>
          <a:bodyPr vert="horz" lIns="0" tIns="0" rIns="0" bIns="0" rtlCol="0" anchor="ctr"/>
          <a:lstStyle>
            <a:lvl1pPr algn="ctr">
              <a:defRPr sz="1800">
                <a:solidFill>
                  <a:srgbClr val="FFFFFF"/>
                </a:solidFill>
              </a:defRPr>
            </a:lvl1pPr>
          </a:lstStyle>
          <a:p>
            <a:fld id="{09B9BA30-46E6-C24F-968C-2E0BC9FB41AF}" type="slidenum">
              <a:rPr lang="en-US" smtClean="0"/>
              <a:t>‹#›</a:t>
            </a:fld>
            <a:endParaRPr lang="en-US"/>
          </a:p>
        </p:txBody>
      </p:sp>
      <p:sp>
        <p:nvSpPr>
          <p:cNvPr id="5" name="Footer Placeholder 4"/>
          <p:cNvSpPr>
            <a:spLocks noGrp="1"/>
          </p:cNvSpPr>
          <p:nvPr>
            <p:ph type="ftr" sz="quarter" idx="3"/>
          </p:nvPr>
        </p:nvSpPr>
        <p:spPr>
          <a:xfrm rot="16200000">
            <a:off x="7586910" y="4048760"/>
            <a:ext cx="2367281" cy="365760"/>
          </a:xfrm>
          <a:prstGeom prst="rect">
            <a:avLst/>
          </a:prstGeom>
        </p:spPr>
        <p:txBody>
          <a:bodyPr vert="horz" lIns="91440" tIns="45720" rIns="91440" bIns="45720" rtlCol="0" anchor="ctr"/>
          <a:lstStyle>
            <a:lvl1pPr algn="r">
              <a:defRPr sz="1200">
                <a:solidFill>
                  <a:schemeClr val="bg2"/>
                </a:solidFill>
              </a:defRPr>
            </a:lvl1pPr>
          </a:lstStyle>
          <a:p>
            <a:endParaRPr lang="en-US"/>
          </a:p>
        </p:txBody>
      </p:sp>
      <p:sp>
        <p:nvSpPr>
          <p:cNvPr id="4" name="Date Placeholder 3"/>
          <p:cNvSpPr>
            <a:spLocks noGrp="1"/>
          </p:cNvSpPr>
          <p:nvPr>
            <p:ph type="dt" sz="half" idx="2"/>
          </p:nvPr>
        </p:nvSpPr>
        <p:spPr>
          <a:xfrm rot="16200000">
            <a:off x="7551351" y="1645920"/>
            <a:ext cx="2438399" cy="365760"/>
          </a:xfrm>
          <a:prstGeom prst="rect">
            <a:avLst/>
          </a:prstGeom>
        </p:spPr>
        <p:txBody>
          <a:bodyPr vert="horz" lIns="91440" tIns="45720" rIns="91440" bIns="45720" rtlCol="0" anchor="ctr"/>
          <a:lstStyle>
            <a:lvl1pPr algn="l">
              <a:defRPr sz="1200">
                <a:solidFill>
                  <a:schemeClr val="bg2"/>
                </a:solidFill>
              </a:defRPr>
            </a:lvl1pPr>
          </a:lstStyle>
          <a:p>
            <a:fld id="{4AC7C49B-6681-A749-AC87-5CF752C3948C}" type="datetimeFigureOut">
              <a:rPr lang="en-US" smtClean="0"/>
              <a:t>2014-12-02</a:t>
            </a:fld>
            <a:endParaRPr lang="en-US"/>
          </a:p>
        </p:txBody>
      </p:sp>
    </p:spTree>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txStyles>
    <p:title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p:titleStyle>
    <p:body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42011"/>
            <a:ext cx="7543800" cy="962990"/>
          </a:xfrm>
        </p:spPr>
        <p:txBody>
          <a:bodyPr/>
          <a:lstStyle/>
          <a:p>
            <a:r>
              <a:rPr lang="en-US" dirty="0" smtClean="0"/>
              <a:t>        Group Project </a:t>
            </a:r>
            <a:endParaRPr lang="en-US" dirty="0"/>
          </a:p>
        </p:txBody>
      </p:sp>
      <p:sp>
        <p:nvSpPr>
          <p:cNvPr id="3" name="Subtitle 2"/>
          <p:cNvSpPr>
            <a:spLocks noGrp="1"/>
          </p:cNvSpPr>
          <p:nvPr>
            <p:ph type="subTitle" idx="1"/>
          </p:nvPr>
        </p:nvSpPr>
        <p:spPr>
          <a:xfrm>
            <a:off x="2043305" y="2207549"/>
            <a:ext cx="6461760" cy="1066800"/>
          </a:xfrm>
        </p:spPr>
        <p:txBody>
          <a:bodyPr>
            <a:normAutofit/>
          </a:bodyPr>
          <a:lstStyle/>
          <a:p>
            <a:r>
              <a:rPr lang="en-US" sz="2800" b="1" dirty="0" smtClean="0"/>
              <a:t>   Algonquin College Room Finder</a:t>
            </a:r>
            <a:endParaRPr lang="en-US" sz="2800" b="1" dirty="0"/>
          </a:p>
        </p:txBody>
      </p:sp>
      <p:sp>
        <p:nvSpPr>
          <p:cNvPr id="5" name="Subtitle 2"/>
          <p:cNvSpPr txBox="1">
            <a:spLocks/>
          </p:cNvSpPr>
          <p:nvPr/>
        </p:nvSpPr>
        <p:spPr>
          <a:xfrm>
            <a:off x="2284153" y="3274349"/>
            <a:ext cx="6461760" cy="1066800"/>
          </a:xfrm>
          <a:prstGeom prst="rect">
            <a:avLst/>
          </a:prstGeom>
        </p:spPr>
        <p:txBody>
          <a:bodyPr vert="horz" lIns="91440" tIns="45720" rIns="91440" bIns="45720" rtlCol="0" anchor="t">
            <a:normAutofit/>
          </a:bodyPr>
          <a:lstStyle>
            <a:lvl1pPr marL="0" indent="0" algn="l" defTabSz="914400" rtl="0" eaLnBrk="1" latinLnBrk="0" hangingPunct="1">
              <a:spcBef>
                <a:spcPct val="20000"/>
              </a:spcBef>
              <a:buClr>
                <a:schemeClr val="accent1"/>
              </a:buClr>
              <a:buFont typeface="Arial" pitchFamily="34" charset="0"/>
              <a:buNone/>
              <a:defRPr sz="2000" kern="1200">
                <a:solidFill>
                  <a:schemeClr val="tx1">
                    <a:tint val="75000"/>
                  </a:schemeClr>
                </a:solidFill>
                <a:latin typeface="+mn-lt"/>
                <a:ea typeface="+mn-ea"/>
                <a:cs typeface="+mn-cs"/>
              </a:defRPr>
            </a:lvl1pPr>
            <a:lvl2pPr marL="457200" indent="0" algn="ctr" defTabSz="914400" rtl="0" eaLnBrk="1" latinLnBrk="0" hangingPunct="1">
              <a:spcBef>
                <a:spcPct val="20000"/>
              </a:spcBef>
              <a:buClr>
                <a:schemeClr val="accent2"/>
              </a:buClr>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spcBef>
                <a:spcPct val="20000"/>
              </a:spcBef>
              <a:buClr>
                <a:schemeClr val="accent3"/>
              </a:buClr>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spcBef>
                <a:spcPct val="20000"/>
              </a:spcBef>
              <a:buClr>
                <a:schemeClr val="accent4"/>
              </a:buClr>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spcBef>
                <a:spcPct val="20000"/>
              </a:spcBef>
              <a:buClr>
                <a:schemeClr val="accent5"/>
              </a:buClr>
              <a:buFont typeface="Arial" pitchFamily="34" charset="0"/>
              <a:buNone/>
              <a:defRPr sz="1400" kern="1200" baseline="0">
                <a:solidFill>
                  <a:schemeClr val="tx1">
                    <a:tint val="75000"/>
                  </a:schemeClr>
                </a:solidFill>
                <a:latin typeface="+mn-lt"/>
                <a:ea typeface="+mn-ea"/>
                <a:cs typeface="+mn-cs"/>
              </a:defRPr>
            </a:lvl5pPr>
            <a:lvl6pPr marL="2286000" indent="0" algn="ctr" defTabSz="914400" rtl="0" eaLnBrk="1" latinLnBrk="0" hangingPunct="1">
              <a:spcBef>
                <a:spcPct val="20000"/>
              </a:spcBef>
              <a:buClr>
                <a:schemeClr val="accent1"/>
              </a:buClr>
              <a:buFont typeface="Arial" pitchFamily="34" charset="0"/>
              <a:buNone/>
              <a:defRPr sz="1400" kern="1200" baseline="0">
                <a:solidFill>
                  <a:schemeClr val="tx1">
                    <a:tint val="75000"/>
                  </a:schemeClr>
                </a:solidFill>
                <a:latin typeface="+mn-lt"/>
                <a:ea typeface="+mn-ea"/>
                <a:cs typeface="+mn-cs"/>
              </a:defRPr>
            </a:lvl6pPr>
            <a:lvl7pPr marL="2743200" indent="0" algn="ctr" defTabSz="914400" rtl="0" eaLnBrk="1" latinLnBrk="0" hangingPunct="1">
              <a:spcBef>
                <a:spcPct val="20000"/>
              </a:spcBef>
              <a:buClr>
                <a:schemeClr val="accent2"/>
              </a:buClr>
              <a:buFont typeface="Arial" pitchFamily="34" charset="0"/>
              <a:buNone/>
              <a:defRPr sz="1400" kern="1200">
                <a:solidFill>
                  <a:schemeClr val="tx1">
                    <a:tint val="75000"/>
                  </a:schemeClr>
                </a:solidFill>
                <a:latin typeface="+mn-lt"/>
                <a:ea typeface="+mn-ea"/>
                <a:cs typeface="+mn-cs"/>
              </a:defRPr>
            </a:lvl7pPr>
            <a:lvl8pPr marL="3200400" indent="0" algn="ctr" defTabSz="914400" rtl="0" eaLnBrk="1" latinLnBrk="0" hangingPunct="1">
              <a:spcBef>
                <a:spcPct val="20000"/>
              </a:spcBef>
              <a:buClr>
                <a:schemeClr val="accent3"/>
              </a:buClr>
              <a:buFont typeface="Arial" pitchFamily="34" charset="0"/>
              <a:buNone/>
              <a:defRPr sz="1400" kern="1200">
                <a:solidFill>
                  <a:schemeClr val="tx1">
                    <a:tint val="75000"/>
                  </a:schemeClr>
                </a:solidFill>
                <a:latin typeface="+mn-lt"/>
                <a:ea typeface="+mn-ea"/>
                <a:cs typeface="+mn-cs"/>
              </a:defRPr>
            </a:lvl8pPr>
            <a:lvl9pPr marL="3657600" indent="0" algn="ctr" defTabSz="914400" rtl="0" eaLnBrk="1" latinLnBrk="0" hangingPunct="1">
              <a:spcBef>
                <a:spcPct val="20000"/>
              </a:spcBef>
              <a:buClr>
                <a:schemeClr val="accent4"/>
              </a:buClr>
              <a:buFont typeface="Arial" pitchFamily="34" charset="0"/>
              <a:buNone/>
              <a:defRPr sz="1400" kern="1200">
                <a:solidFill>
                  <a:schemeClr val="tx1">
                    <a:tint val="75000"/>
                  </a:schemeClr>
                </a:solidFill>
                <a:latin typeface="+mn-lt"/>
                <a:ea typeface="+mn-ea"/>
                <a:cs typeface="+mn-cs"/>
              </a:defRPr>
            </a:lvl9pPr>
          </a:lstStyle>
          <a:p>
            <a:r>
              <a:rPr lang="en-US" sz="2800" dirty="0" smtClean="0"/>
              <a:t>Group Members: Yi and Meghna</a:t>
            </a:r>
            <a:endParaRPr lang="en-US" sz="2800" dirty="0"/>
          </a:p>
        </p:txBody>
      </p:sp>
    </p:spTree>
    <p:extLst>
      <p:ext uri="{BB962C8B-B14F-4D97-AF65-F5344CB8AC3E}">
        <p14:creationId xmlns:p14="http://schemas.microsoft.com/office/powerpoint/2010/main" val="26219378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Macintosh HD:Users:ethan:Documents:mad9034:ac:ACfinder-scenario2.png"/>
          <p:cNvPicPr/>
          <p:nvPr/>
        </p:nvPicPr>
        <p:blipFill>
          <a:blip r:embed="rId2">
            <a:extLst>
              <a:ext uri="{28A0092B-C50C-407E-A947-70E740481C1C}">
                <a14:useLocalDpi xmlns:a14="http://schemas.microsoft.com/office/drawing/2010/main" val="0"/>
              </a:ext>
            </a:extLst>
          </a:blip>
          <a:srcRect/>
          <a:stretch>
            <a:fillRect/>
          </a:stretch>
        </p:blipFill>
        <p:spPr bwMode="auto">
          <a:xfrm>
            <a:off x="542925" y="1001712"/>
            <a:ext cx="6797676" cy="5551488"/>
          </a:xfrm>
          <a:prstGeom prst="rect">
            <a:avLst/>
          </a:prstGeom>
          <a:noFill/>
          <a:ln>
            <a:noFill/>
          </a:ln>
        </p:spPr>
      </p:pic>
      <p:sp>
        <p:nvSpPr>
          <p:cNvPr id="5" name="Title 1"/>
          <p:cNvSpPr>
            <a:spLocks noGrp="1"/>
          </p:cNvSpPr>
          <p:nvPr>
            <p:ph type="title"/>
          </p:nvPr>
        </p:nvSpPr>
        <p:spPr>
          <a:xfrm>
            <a:off x="228600" y="0"/>
            <a:ext cx="8128000" cy="1018034"/>
          </a:xfrm>
        </p:spPr>
        <p:txBody>
          <a:bodyPr/>
          <a:lstStyle/>
          <a:p>
            <a:r>
              <a:rPr lang="en-US" dirty="0" smtClean="0"/>
              <a:t>Wireframe For Jiana’s Scenario 2</a:t>
            </a:r>
            <a:endParaRPr lang="en-US" dirty="0"/>
          </a:p>
        </p:txBody>
      </p:sp>
    </p:spTree>
    <p:extLst>
      <p:ext uri="{BB962C8B-B14F-4D97-AF65-F5344CB8AC3E}">
        <p14:creationId xmlns:p14="http://schemas.microsoft.com/office/powerpoint/2010/main" val="1647900053"/>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41122" y="87385"/>
            <a:ext cx="5861300" cy="523220"/>
          </a:xfrm>
          <a:prstGeom prst="rect">
            <a:avLst/>
          </a:prstGeom>
          <a:noFill/>
        </p:spPr>
        <p:txBody>
          <a:bodyPr wrap="square" rtlCol="0">
            <a:spAutoFit/>
          </a:bodyPr>
          <a:lstStyle/>
          <a:p>
            <a:endParaRPr lang="en-US" sz="1200" b="0" i="0" u="none" strike="noStrike" baseline="0" dirty="0" smtClean="0">
              <a:solidFill>
                <a:srgbClr val="000000"/>
              </a:solidFill>
              <a:latin typeface="Arial"/>
            </a:endParaRPr>
          </a:p>
          <a:p>
            <a:r>
              <a:rPr lang="en-US" sz="1600" b="1" dirty="0" smtClean="0">
                <a:latin typeface="Arial"/>
              </a:rPr>
              <a:t>Persona: Jagdish Information desk worker </a:t>
            </a:r>
            <a:r>
              <a:rPr lang="en-CA" sz="1600" b="1" dirty="0" smtClean="0">
                <a:latin typeface="Arial"/>
              </a:rPr>
              <a:t>(</a:t>
            </a:r>
            <a:r>
              <a:rPr lang="en-US" sz="1600" b="1" dirty="0" smtClean="0"/>
              <a:t>secondary</a:t>
            </a:r>
            <a:r>
              <a:rPr lang="en-CA" sz="1600" b="1" dirty="0" smtClean="0">
                <a:latin typeface="Arial"/>
              </a:rPr>
              <a:t>)</a:t>
            </a:r>
            <a:endParaRPr lang="en-US" sz="1600" b="1" dirty="0"/>
          </a:p>
        </p:txBody>
      </p:sp>
      <p:sp>
        <p:nvSpPr>
          <p:cNvPr id="7" name="TextBox 6"/>
          <p:cNvSpPr txBox="1"/>
          <p:nvPr/>
        </p:nvSpPr>
        <p:spPr>
          <a:xfrm>
            <a:off x="141122" y="3392165"/>
            <a:ext cx="3747575" cy="2862322"/>
          </a:xfrm>
          <a:prstGeom prst="rect">
            <a:avLst/>
          </a:prstGeom>
          <a:noFill/>
        </p:spPr>
        <p:txBody>
          <a:bodyPr wrap="square" rtlCol="0">
            <a:spAutoFit/>
          </a:bodyPr>
          <a:lstStyle/>
          <a:p>
            <a:r>
              <a:rPr lang="en-US" b="1" dirty="0" smtClean="0"/>
              <a:t>Description</a:t>
            </a:r>
            <a:r>
              <a:rPr lang="zh-CN" altLang="en-US" b="1" dirty="0" smtClean="0"/>
              <a:t>：</a:t>
            </a:r>
            <a:endParaRPr lang="en-US" altLang="zh-CN" b="1" dirty="0" smtClean="0"/>
          </a:p>
          <a:p>
            <a:pPr marL="285750" indent="-285750">
              <a:buFont typeface="Arial"/>
              <a:buChar char="•"/>
            </a:pPr>
            <a:r>
              <a:rPr lang="en-US" altLang="zh-CN" sz="1600" dirty="0" smtClean="0"/>
              <a:t>Age: 24 </a:t>
            </a:r>
          </a:p>
          <a:p>
            <a:pPr marL="285750" indent="-285750">
              <a:buFont typeface="Arial"/>
              <a:buChar char="•"/>
            </a:pPr>
            <a:r>
              <a:rPr lang="en-US" altLang="zh-CN" sz="1600" dirty="0"/>
              <a:t>Name : Jagdish </a:t>
            </a:r>
            <a:r>
              <a:rPr lang="en-US" altLang="zh-CN" sz="1600" dirty="0" smtClean="0"/>
              <a:t>Katadiya</a:t>
            </a:r>
          </a:p>
          <a:p>
            <a:pPr marL="285750" indent="-285750">
              <a:buFont typeface="Arial"/>
              <a:buChar char="•"/>
            </a:pPr>
            <a:r>
              <a:rPr lang="en-US" altLang="zh-CN" sz="1600" dirty="0" smtClean="0"/>
              <a:t>Student: Algonquin College</a:t>
            </a:r>
          </a:p>
          <a:p>
            <a:pPr marL="285750" indent="-285750">
              <a:buFont typeface="Arial"/>
              <a:buChar char="•"/>
            </a:pPr>
            <a:r>
              <a:rPr lang="en-US" altLang="zh-CN" sz="1600" dirty="0" smtClean="0"/>
              <a:t>Program : Computer Technician</a:t>
            </a:r>
          </a:p>
          <a:p>
            <a:pPr marL="285750" indent="-285750">
              <a:buFont typeface="Arial"/>
              <a:buChar char="•"/>
            </a:pPr>
            <a:r>
              <a:rPr lang="en-US" altLang="zh-CN" sz="1600" dirty="0" smtClean="0"/>
              <a:t>Nationality: Indian</a:t>
            </a:r>
          </a:p>
          <a:p>
            <a:pPr marL="285750" indent="-285750">
              <a:buFont typeface="Arial"/>
              <a:buChar char="•"/>
            </a:pPr>
            <a:r>
              <a:rPr lang="en-US" altLang="zh-CN" sz="1600" dirty="0"/>
              <a:t>Motivation</a:t>
            </a:r>
            <a:r>
              <a:rPr lang="zh-CN" altLang="en-US" sz="1600" dirty="0"/>
              <a:t>：</a:t>
            </a:r>
            <a:r>
              <a:rPr lang="en-US" altLang="zh-CN" sz="1600" dirty="0"/>
              <a:t>High </a:t>
            </a:r>
            <a:endParaRPr lang="en-US" altLang="zh-CN" sz="1600" dirty="0" smtClean="0"/>
          </a:p>
          <a:p>
            <a:pPr marL="285750" indent="-285750">
              <a:buFont typeface="Arial"/>
              <a:buChar char="•"/>
            </a:pPr>
            <a:r>
              <a:rPr lang="en-CA" altLang="zh-CN" sz="1600" dirty="0" smtClean="0"/>
              <a:t>L</a:t>
            </a:r>
            <a:r>
              <a:rPr lang="en-US" altLang="zh-CN" sz="1600" dirty="0" err="1" smtClean="0"/>
              <a:t>ike</a:t>
            </a:r>
            <a:r>
              <a:rPr lang="en-US" altLang="zh-CN" sz="1600" dirty="0" smtClean="0"/>
              <a:t> to meet new people</a:t>
            </a:r>
          </a:p>
          <a:p>
            <a:pPr marL="285750" indent="-285750">
              <a:buFont typeface="Arial"/>
              <a:buChar char="•"/>
            </a:pPr>
            <a:r>
              <a:rPr lang="en-US" altLang="zh-CN" sz="1600" dirty="0" smtClean="0"/>
              <a:t>Have good patience</a:t>
            </a:r>
          </a:p>
          <a:p>
            <a:pPr marL="285750" indent="-285750">
              <a:buFont typeface="Arial"/>
              <a:buChar char="•"/>
            </a:pPr>
            <a:r>
              <a:rPr lang="en-US" altLang="zh-CN" sz="1600" dirty="0" smtClean="0"/>
              <a:t>Like to help others</a:t>
            </a:r>
          </a:p>
          <a:p>
            <a:pPr marL="285750" indent="-285750">
              <a:buFont typeface="Arial"/>
              <a:buChar char="•"/>
            </a:pPr>
            <a:endParaRPr lang="en-US" altLang="zh-CN" dirty="0" smtClean="0"/>
          </a:p>
        </p:txBody>
      </p:sp>
      <p:sp>
        <p:nvSpPr>
          <p:cNvPr id="8" name="TextBox 7"/>
          <p:cNvSpPr txBox="1"/>
          <p:nvPr/>
        </p:nvSpPr>
        <p:spPr>
          <a:xfrm>
            <a:off x="3272781" y="646719"/>
            <a:ext cx="2688259" cy="2862322"/>
          </a:xfrm>
          <a:prstGeom prst="rect">
            <a:avLst/>
          </a:prstGeom>
          <a:noFill/>
        </p:spPr>
        <p:txBody>
          <a:bodyPr wrap="square" rtlCol="0">
            <a:spAutoFit/>
          </a:bodyPr>
          <a:lstStyle/>
          <a:p>
            <a:endParaRPr lang="en-US" dirty="0"/>
          </a:p>
          <a:p>
            <a:r>
              <a:rPr lang="en-US" dirty="0" smtClean="0"/>
              <a:t>    </a:t>
            </a:r>
            <a:r>
              <a:rPr lang="en-US" b="1" dirty="0" smtClean="0"/>
              <a:t> Goals </a:t>
            </a:r>
            <a:r>
              <a:rPr lang="en-US" b="1" dirty="0"/>
              <a:t>and </a:t>
            </a:r>
            <a:r>
              <a:rPr lang="en-US" b="1" dirty="0" smtClean="0"/>
              <a:t>Attitudes</a:t>
            </a:r>
            <a:r>
              <a:rPr lang="en-US" dirty="0" smtClean="0"/>
              <a:t>:</a:t>
            </a:r>
          </a:p>
          <a:p>
            <a:pPr marL="285750" indent="-285750">
              <a:buFont typeface="Arial"/>
              <a:buChar char="•"/>
            </a:pPr>
            <a:r>
              <a:rPr lang="en-US" sz="1600" dirty="0" smtClean="0"/>
              <a:t>Want to help people to </a:t>
            </a:r>
            <a:r>
              <a:rPr lang="en-US" sz="1600" dirty="0"/>
              <a:t>find </a:t>
            </a:r>
            <a:r>
              <a:rPr lang="en-US" sz="1600" dirty="0" smtClean="0"/>
              <a:t>correct location</a:t>
            </a:r>
          </a:p>
          <a:p>
            <a:pPr marL="285750" indent="-285750">
              <a:buFont typeface="Arial"/>
              <a:buChar char="•"/>
            </a:pPr>
            <a:r>
              <a:rPr lang="en-US" sz="1600" dirty="0" smtClean="0"/>
              <a:t>Ensure</a:t>
            </a:r>
            <a:r>
              <a:rPr lang="zh-CN" altLang="en-US" sz="1600" dirty="0" smtClean="0"/>
              <a:t> </a:t>
            </a:r>
            <a:r>
              <a:rPr lang="en-CA" altLang="zh-CN" sz="1600" dirty="0" smtClean="0"/>
              <a:t>people can understand or memorize the direction</a:t>
            </a:r>
            <a:endParaRPr lang="en-US" sz="1600" dirty="0" smtClean="0"/>
          </a:p>
          <a:p>
            <a:pPr marL="285750" indent="-285750">
              <a:buFont typeface="Arial"/>
              <a:buChar char="•"/>
            </a:pPr>
            <a:r>
              <a:rPr lang="en-US" sz="1600" dirty="0" smtClean="0"/>
              <a:t>Ensure people </a:t>
            </a:r>
            <a:r>
              <a:rPr lang="en-US" sz="1600" dirty="0"/>
              <a:t>don’t take </a:t>
            </a:r>
            <a:r>
              <a:rPr lang="en-US" sz="1600" dirty="0" smtClean="0"/>
              <a:t>detour</a:t>
            </a:r>
          </a:p>
          <a:p>
            <a:pPr marL="285750" indent="-285750">
              <a:buFont typeface="Arial"/>
              <a:buChar char="•"/>
            </a:pPr>
            <a:r>
              <a:rPr lang="en-US" sz="1600" dirty="0" smtClean="0"/>
              <a:t>Support and encourage new students  </a:t>
            </a:r>
          </a:p>
        </p:txBody>
      </p:sp>
      <p:sp>
        <p:nvSpPr>
          <p:cNvPr id="9" name="TextBox 8"/>
          <p:cNvSpPr txBox="1"/>
          <p:nvPr/>
        </p:nvSpPr>
        <p:spPr>
          <a:xfrm>
            <a:off x="3259581" y="3399786"/>
            <a:ext cx="2637964" cy="2585323"/>
          </a:xfrm>
          <a:prstGeom prst="rect">
            <a:avLst/>
          </a:prstGeom>
          <a:noFill/>
        </p:spPr>
        <p:txBody>
          <a:bodyPr wrap="square" rtlCol="0">
            <a:spAutoFit/>
          </a:bodyPr>
          <a:lstStyle/>
          <a:p>
            <a:endParaRPr lang="en-US" dirty="0"/>
          </a:p>
          <a:p>
            <a:r>
              <a:rPr lang="en-US" dirty="0" smtClean="0"/>
              <a:t>     </a:t>
            </a:r>
            <a:r>
              <a:rPr lang="en-US" b="1" dirty="0" smtClean="0"/>
              <a:t>Tasks:</a:t>
            </a:r>
          </a:p>
          <a:p>
            <a:pPr marL="285750" indent="-285750">
              <a:buFont typeface="Arial"/>
              <a:buChar char="•"/>
            </a:pPr>
            <a:r>
              <a:rPr lang="en-US" sz="1600" dirty="0" smtClean="0"/>
              <a:t>Use </a:t>
            </a:r>
            <a:r>
              <a:rPr lang="en-US" sz="1600" dirty="0"/>
              <a:t>app to find a room in </a:t>
            </a:r>
            <a:r>
              <a:rPr lang="en-US" sz="1600" dirty="0" smtClean="0"/>
              <a:t>Algonquin</a:t>
            </a:r>
          </a:p>
          <a:p>
            <a:pPr marL="285750" indent="-285750">
              <a:buFont typeface="Arial"/>
              <a:buChar char="•"/>
            </a:pPr>
            <a:r>
              <a:rPr lang="en-CA" sz="1600" dirty="0" smtClean="0"/>
              <a:t>Make a mark on the map for others </a:t>
            </a:r>
          </a:p>
          <a:p>
            <a:pPr marL="285750" indent="-285750">
              <a:buFont typeface="Arial"/>
              <a:buChar char="•"/>
            </a:pPr>
            <a:r>
              <a:rPr lang="en-CA" sz="1600" dirty="0" smtClean="0"/>
              <a:t>Show others how to use the app to find a room</a:t>
            </a:r>
          </a:p>
          <a:p>
            <a:pPr marL="285750" indent="-285750">
              <a:buFont typeface="Arial"/>
              <a:buChar char="•"/>
            </a:pPr>
            <a:endParaRPr lang="en-CA" sz="1500" dirty="0" smtClean="0"/>
          </a:p>
          <a:p>
            <a:pPr marL="285750" indent="-285750">
              <a:buFont typeface="Arial"/>
              <a:buChar char="•"/>
            </a:pPr>
            <a:endParaRPr lang="en-US" sz="1500" dirty="0"/>
          </a:p>
        </p:txBody>
      </p:sp>
      <p:pic>
        <p:nvPicPr>
          <p:cNvPr id="3" name="Picture 2"/>
          <p:cNvPicPr>
            <a:picLocks noChangeAspect="1"/>
          </p:cNvPicPr>
          <p:nvPr/>
        </p:nvPicPr>
        <p:blipFill>
          <a:blip r:embed="rId2"/>
          <a:stretch>
            <a:fillRect/>
          </a:stretch>
        </p:blipFill>
        <p:spPr>
          <a:xfrm>
            <a:off x="382559" y="945854"/>
            <a:ext cx="2732222" cy="1934410"/>
          </a:xfrm>
          <a:prstGeom prst="rect">
            <a:avLst/>
          </a:prstGeom>
        </p:spPr>
      </p:pic>
      <p:sp>
        <p:nvSpPr>
          <p:cNvPr id="4" name="TextBox 3"/>
          <p:cNvSpPr txBox="1"/>
          <p:nvPr/>
        </p:nvSpPr>
        <p:spPr>
          <a:xfrm>
            <a:off x="141122" y="2985282"/>
            <a:ext cx="3430421" cy="369332"/>
          </a:xfrm>
          <a:prstGeom prst="rect">
            <a:avLst/>
          </a:prstGeom>
          <a:noFill/>
        </p:spPr>
        <p:txBody>
          <a:bodyPr wrap="none" rtlCol="0">
            <a:spAutoFit/>
          </a:bodyPr>
          <a:lstStyle/>
          <a:p>
            <a:r>
              <a:rPr lang="en-US" dirty="0" smtClean="0"/>
              <a:t>“</a:t>
            </a:r>
            <a:r>
              <a:rPr lang="en-US" sz="1400" dirty="0" smtClean="0"/>
              <a:t>Helping people gives me real satisfaction ”</a:t>
            </a:r>
            <a:endParaRPr lang="en-US" sz="1400" dirty="0"/>
          </a:p>
        </p:txBody>
      </p:sp>
      <p:sp>
        <p:nvSpPr>
          <p:cNvPr id="10" name="TextBox 9"/>
          <p:cNvSpPr txBox="1"/>
          <p:nvPr/>
        </p:nvSpPr>
        <p:spPr>
          <a:xfrm>
            <a:off x="5897545" y="659247"/>
            <a:ext cx="2688259" cy="2862322"/>
          </a:xfrm>
          <a:prstGeom prst="rect">
            <a:avLst/>
          </a:prstGeom>
          <a:noFill/>
        </p:spPr>
        <p:txBody>
          <a:bodyPr wrap="square" rtlCol="0">
            <a:spAutoFit/>
          </a:bodyPr>
          <a:lstStyle/>
          <a:p>
            <a:endParaRPr lang="en-US" dirty="0"/>
          </a:p>
          <a:p>
            <a:r>
              <a:rPr lang="en-US" dirty="0"/>
              <a:t> </a:t>
            </a:r>
            <a:r>
              <a:rPr lang="en-US" dirty="0" smtClean="0"/>
              <a:t>    </a:t>
            </a:r>
            <a:r>
              <a:rPr lang="en-US" b="1" dirty="0" smtClean="0"/>
              <a:t>Skills and Knowledge</a:t>
            </a:r>
            <a:r>
              <a:rPr lang="en-US" dirty="0" smtClean="0"/>
              <a:t>:</a:t>
            </a:r>
          </a:p>
          <a:p>
            <a:pPr marL="285750" indent="-285750">
              <a:buFont typeface="Arial"/>
              <a:buChar char="•"/>
            </a:pPr>
            <a:r>
              <a:rPr lang="en-US" altLang="zh-CN" sz="1600" dirty="0"/>
              <a:t>Can read and explain map </a:t>
            </a:r>
            <a:endParaRPr lang="en-US" altLang="zh-CN" sz="1600" dirty="0" smtClean="0"/>
          </a:p>
          <a:p>
            <a:pPr marL="285750" indent="-285750">
              <a:buFont typeface="Arial"/>
              <a:buChar char="•"/>
            </a:pPr>
            <a:r>
              <a:rPr lang="en-US" altLang="zh-CN" sz="1600" dirty="0"/>
              <a:t>Proficiently use Google map or other map applications </a:t>
            </a:r>
            <a:r>
              <a:rPr lang="en-US" altLang="zh-CN" sz="1600" dirty="0" smtClean="0"/>
              <a:t>on phone </a:t>
            </a:r>
            <a:endParaRPr lang="en-US" altLang="zh-CN" sz="1600" dirty="0"/>
          </a:p>
          <a:p>
            <a:pPr marL="285750" indent="-285750">
              <a:buFont typeface="Arial"/>
              <a:buChar char="•"/>
            </a:pPr>
            <a:r>
              <a:rPr lang="en-US" altLang="zh-CN" sz="1600" dirty="0"/>
              <a:t>Good at </a:t>
            </a:r>
            <a:r>
              <a:rPr lang="en-US" altLang="zh-CN" sz="1600" dirty="0" smtClean="0"/>
              <a:t>oral explanation</a:t>
            </a:r>
          </a:p>
          <a:p>
            <a:pPr marL="285750" indent="-285750">
              <a:buFont typeface="Arial"/>
              <a:buChar char="•"/>
            </a:pPr>
            <a:r>
              <a:rPr lang="en-US" altLang="zh-CN" sz="1600" dirty="0" smtClean="0"/>
              <a:t>Speaks English and Hindi</a:t>
            </a:r>
          </a:p>
          <a:p>
            <a:pPr marL="285750" indent="-285750">
              <a:buFont typeface="Arial"/>
              <a:buChar char="•"/>
            </a:pPr>
            <a:r>
              <a:rPr lang="en-US" altLang="zh-CN" sz="1600" dirty="0" smtClean="0"/>
              <a:t>Excellent in assembling computers</a:t>
            </a:r>
          </a:p>
          <a:p>
            <a:pPr marL="285750" indent="-285750">
              <a:buFont typeface="Arial"/>
              <a:buChar char="•"/>
            </a:pPr>
            <a:endParaRPr lang="en-US" altLang="zh-CN" sz="1600" dirty="0"/>
          </a:p>
        </p:txBody>
      </p:sp>
      <p:sp>
        <p:nvSpPr>
          <p:cNvPr id="12" name="TextBox 11"/>
          <p:cNvSpPr txBox="1"/>
          <p:nvPr/>
        </p:nvSpPr>
        <p:spPr>
          <a:xfrm>
            <a:off x="5961041" y="2850182"/>
            <a:ext cx="2344760" cy="4093428"/>
          </a:xfrm>
          <a:prstGeom prst="rect">
            <a:avLst/>
          </a:prstGeom>
          <a:noFill/>
        </p:spPr>
        <p:txBody>
          <a:bodyPr wrap="square" rtlCol="0">
            <a:spAutoFit/>
          </a:bodyPr>
          <a:lstStyle/>
          <a:p>
            <a:endParaRPr lang="en-US" dirty="0"/>
          </a:p>
          <a:p>
            <a:r>
              <a:rPr lang="en-US" dirty="0" smtClean="0"/>
              <a:t>     </a:t>
            </a:r>
            <a:r>
              <a:rPr lang="en-US" b="1" dirty="0" smtClean="0"/>
              <a:t>Context of use:</a:t>
            </a:r>
          </a:p>
          <a:p>
            <a:pPr marL="285750" indent="-285750">
              <a:buFont typeface="Arial"/>
              <a:buChar char="•"/>
            </a:pPr>
            <a:r>
              <a:rPr lang="en-US" sz="1600" dirty="0" smtClean="0"/>
              <a:t>Sits at the help desk in front of library in A building</a:t>
            </a:r>
          </a:p>
          <a:p>
            <a:pPr marL="285750" indent="-285750">
              <a:buFont typeface="Arial"/>
              <a:buChar char="•"/>
            </a:pPr>
            <a:r>
              <a:rPr lang="en-US" sz="1600" dirty="0" smtClean="0"/>
              <a:t>Has maps that he hand it out to new people who ask for helps</a:t>
            </a:r>
          </a:p>
          <a:p>
            <a:pPr marL="285750" indent="-285750">
              <a:buFont typeface="Arial"/>
              <a:buChar char="•"/>
            </a:pPr>
            <a:r>
              <a:rPr lang="en-US" sz="1600" dirty="0" smtClean="0"/>
              <a:t>Uses app to show the directions easily</a:t>
            </a:r>
          </a:p>
          <a:p>
            <a:pPr marL="285750" indent="-285750">
              <a:buFont typeface="Arial"/>
              <a:buChar char="•"/>
            </a:pPr>
            <a:r>
              <a:rPr lang="en-US" sz="1600" dirty="0" smtClean="0"/>
              <a:t>More than 20 people talk to him on daily basis</a:t>
            </a:r>
          </a:p>
          <a:p>
            <a:pPr marL="285750" indent="-285750">
              <a:buFont typeface="Arial"/>
              <a:buChar char="•"/>
            </a:pPr>
            <a:r>
              <a:rPr lang="en-US" sz="1600" dirty="0" smtClean="0"/>
              <a:t>Need a better tool to reduce the line up</a:t>
            </a:r>
          </a:p>
        </p:txBody>
      </p:sp>
    </p:spTree>
    <p:extLst>
      <p:ext uri="{BB962C8B-B14F-4D97-AF65-F5344CB8AC3E}">
        <p14:creationId xmlns:p14="http://schemas.microsoft.com/office/powerpoint/2010/main" val="334051502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41121" y="-139878"/>
            <a:ext cx="8341450" cy="830997"/>
          </a:xfrm>
          <a:prstGeom prst="rect">
            <a:avLst/>
          </a:prstGeom>
          <a:noFill/>
        </p:spPr>
        <p:txBody>
          <a:bodyPr wrap="square" rtlCol="0">
            <a:spAutoFit/>
          </a:bodyPr>
          <a:lstStyle/>
          <a:p>
            <a:endParaRPr lang="en-US" sz="1200" b="0" i="0" u="none" strike="noStrike" baseline="0" dirty="0" smtClean="0">
              <a:solidFill>
                <a:srgbClr val="000000"/>
              </a:solidFill>
              <a:latin typeface="Arial"/>
            </a:endParaRPr>
          </a:p>
          <a:p>
            <a:endParaRPr lang="en-US" dirty="0">
              <a:latin typeface="Arial"/>
            </a:endParaRPr>
          </a:p>
          <a:p>
            <a:r>
              <a:rPr lang="en-US" dirty="0">
                <a:latin typeface="Arial"/>
              </a:rPr>
              <a:t>Usage Scenario: </a:t>
            </a:r>
            <a:r>
              <a:rPr lang="en-US" dirty="0" smtClean="0">
                <a:latin typeface="Arial"/>
              </a:rPr>
              <a:t> </a:t>
            </a:r>
            <a:r>
              <a:rPr lang="en-US" dirty="0" smtClean="0"/>
              <a:t>Jagdish is helping  students by explaining directions</a:t>
            </a:r>
            <a:r>
              <a:rPr lang="en-US" altLang="zh-CN" dirty="0" smtClean="0"/>
              <a:t> (secondary)</a:t>
            </a:r>
            <a:endParaRPr lang="en-US" altLang="zh-CN" dirty="0"/>
          </a:p>
        </p:txBody>
      </p:sp>
      <p:sp>
        <p:nvSpPr>
          <p:cNvPr id="7" name="TextBox 6"/>
          <p:cNvSpPr txBox="1"/>
          <p:nvPr/>
        </p:nvSpPr>
        <p:spPr>
          <a:xfrm>
            <a:off x="16921" y="3495399"/>
            <a:ext cx="3582737" cy="3385542"/>
          </a:xfrm>
          <a:prstGeom prst="rect">
            <a:avLst/>
          </a:prstGeom>
          <a:noFill/>
        </p:spPr>
        <p:txBody>
          <a:bodyPr wrap="square" rtlCol="0">
            <a:spAutoFit/>
          </a:bodyPr>
          <a:lstStyle/>
          <a:p>
            <a:endParaRPr lang="en-US" sz="1600" dirty="0"/>
          </a:p>
          <a:p>
            <a:r>
              <a:rPr lang="en-US" b="1" dirty="0" smtClean="0"/>
              <a:t>Description</a:t>
            </a:r>
          </a:p>
          <a:p>
            <a:r>
              <a:rPr lang="en-US" dirty="0" smtClean="0"/>
              <a:t>Jagdish</a:t>
            </a:r>
            <a:r>
              <a:rPr lang="en-US" b="1" i="1" dirty="0" smtClean="0"/>
              <a:t> </a:t>
            </a:r>
            <a:r>
              <a:rPr lang="en-US" dirty="0" smtClean="0"/>
              <a:t>is working at Algonquin college help desk. He is tired</a:t>
            </a:r>
            <a:r>
              <a:rPr lang="zh-CN" altLang="en-US" dirty="0" smtClean="0"/>
              <a:t> </a:t>
            </a:r>
            <a:r>
              <a:rPr lang="en-CA" altLang="zh-CN" dirty="0" smtClean="0"/>
              <a:t>to help people find his or her direction in campus because some directions are too hard </a:t>
            </a:r>
            <a:r>
              <a:rPr lang="en-CA" altLang="zh-CN" dirty="0"/>
              <a:t>to </a:t>
            </a:r>
            <a:r>
              <a:rPr lang="en-CA" altLang="zh-CN" dirty="0" smtClean="0"/>
              <a:t>describe</a:t>
            </a:r>
            <a:r>
              <a:rPr lang="zh-CN" altLang="en-US" dirty="0" smtClean="0"/>
              <a:t> </a:t>
            </a:r>
            <a:r>
              <a:rPr lang="en-CA" altLang="zh-CN" dirty="0" smtClean="0"/>
              <a:t>clearly. </a:t>
            </a:r>
            <a:r>
              <a:rPr lang="en-CA" altLang="zh-CN" dirty="0"/>
              <a:t>Some time he </a:t>
            </a:r>
            <a:r>
              <a:rPr lang="en-CA" altLang="zh-CN" dirty="0" smtClean="0"/>
              <a:t>explain many times to a person, but </a:t>
            </a:r>
            <a:r>
              <a:rPr lang="en-US" dirty="0"/>
              <a:t>Jagdish</a:t>
            </a:r>
            <a:r>
              <a:rPr lang="en-US" b="1" i="1" dirty="0"/>
              <a:t> </a:t>
            </a:r>
            <a:r>
              <a:rPr lang="en-CA" altLang="zh-CN" dirty="0" smtClean="0"/>
              <a:t>knows he or she will be lost. So he decide to use an App to help Meghna to find her class room T127</a:t>
            </a:r>
            <a:endParaRPr lang="en-US" dirty="0" smtClean="0"/>
          </a:p>
        </p:txBody>
      </p:sp>
      <p:sp>
        <p:nvSpPr>
          <p:cNvPr id="9" name="TextBox 8"/>
          <p:cNvSpPr txBox="1"/>
          <p:nvPr/>
        </p:nvSpPr>
        <p:spPr>
          <a:xfrm>
            <a:off x="3370235" y="417633"/>
            <a:ext cx="2969424" cy="6186310"/>
          </a:xfrm>
          <a:prstGeom prst="rect">
            <a:avLst/>
          </a:prstGeom>
          <a:noFill/>
        </p:spPr>
        <p:txBody>
          <a:bodyPr wrap="square" rtlCol="0">
            <a:spAutoFit/>
          </a:bodyPr>
          <a:lstStyle/>
          <a:p>
            <a:endParaRPr lang="en-US" dirty="0"/>
          </a:p>
          <a:p>
            <a:r>
              <a:rPr lang="en-US" dirty="0" smtClean="0"/>
              <a:t>      </a:t>
            </a:r>
            <a:r>
              <a:rPr lang="en-US" b="1" dirty="0" smtClean="0"/>
              <a:t>Tasks</a:t>
            </a:r>
          </a:p>
          <a:p>
            <a:pPr marL="285750" indent="-285750">
              <a:buFont typeface="Arial"/>
              <a:buChar char="•"/>
            </a:pPr>
            <a:r>
              <a:rPr lang="en-US" dirty="0" smtClean="0"/>
              <a:t>When student asked, he </a:t>
            </a:r>
            <a:r>
              <a:rPr lang="en-US" dirty="0"/>
              <a:t>launches </a:t>
            </a:r>
            <a:r>
              <a:rPr lang="en-US" dirty="0" smtClean="0"/>
              <a:t>this app</a:t>
            </a:r>
          </a:p>
          <a:p>
            <a:pPr marL="285750" indent="-285750">
              <a:buFont typeface="Arial"/>
              <a:buChar char="•"/>
            </a:pPr>
            <a:r>
              <a:rPr lang="en-US" dirty="0" smtClean="0"/>
              <a:t>The </a:t>
            </a:r>
            <a:r>
              <a:rPr lang="en-US" dirty="0"/>
              <a:t>app automatically recognizes that </a:t>
            </a:r>
            <a:r>
              <a:rPr lang="en-US" dirty="0" smtClean="0"/>
              <a:t>he is inside school, </a:t>
            </a:r>
            <a:r>
              <a:rPr lang="en-US" dirty="0"/>
              <a:t>so it </a:t>
            </a:r>
            <a:r>
              <a:rPr lang="en-US" dirty="0" smtClean="0"/>
              <a:t>displays a indoor map for him</a:t>
            </a:r>
            <a:r>
              <a:rPr lang="en-CA" dirty="0" smtClean="0"/>
              <a:t>.</a:t>
            </a:r>
            <a:endParaRPr lang="en-US" dirty="0"/>
          </a:p>
          <a:p>
            <a:pPr marL="285750" indent="-285750">
              <a:buFont typeface="Arial"/>
              <a:buChar char="•"/>
            </a:pPr>
            <a:r>
              <a:rPr lang="en-US" dirty="0" smtClean="0"/>
              <a:t>He enters </a:t>
            </a:r>
            <a:r>
              <a:rPr lang="en-US" dirty="0"/>
              <a:t>the </a:t>
            </a:r>
            <a:r>
              <a:rPr lang="en-US" dirty="0" smtClean="0"/>
              <a:t>room number T-127 </a:t>
            </a:r>
            <a:endParaRPr lang="en-US" dirty="0"/>
          </a:p>
          <a:p>
            <a:pPr marL="285750" indent="-285750">
              <a:buFont typeface="Arial"/>
              <a:buChar char="•"/>
            </a:pPr>
            <a:r>
              <a:rPr lang="en-US" dirty="0" smtClean="0"/>
              <a:t>The  map </a:t>
            </a:r>
            <a:r>
              <a:rPr lang="en-CA" dirty="0" smtClean="0"/>
              <a:t>pins the room and show a blue </a:t>
            </a:r>
            <a:r>
              <a:rPr lang="en-US" dirty="0"/>
              <a:t>route </a:t>
            </a:r>
            <a:r>
              <a:rPr lang="en-CA" dirty="0" smtClean="0"/>
              <a:t>to him</a:t>
            </a:r>
            <a:r>
              <a:rPr lang="en-CA" altLang="zh-CN" dirty="0" smtClean="0"/>
              <a:t>.</a:t>
            </a:r>
          </a:p>
          <a:p>
            <a:pPr marL="285750" indent="-285750">
              <a:buFont typeface="Arial"/>
              <a:buChar char="•"/>
            </a:pPr>
            <a:r>
              <a:rPr lang="en-CA" dirty="0" smtClean="0"/>
              <a:t>He shows the screen to the meghna</a:t>
            </a:r>
            <a:endParaRPr lang="en-US" dirty="0"/>
          </a:p>
          <a:p>
            <a:pPr marL="285750" indent="-285750">
              <a:buFont typeface="Arial"/>
              <a:buChar char="•"/>
            </a:pPr>
            <a:r>
              <a:rPr lang="en-US" dirty="0" smtClean="0"/>
              <a:t>After he demonstrates the every intersection that this people need to turn, indoor map gives a intersection picture for him.</a:t>
            </a:r>
          </a:p>
          <a:p>
            <a:endParaRPr lang="en-US" dirty="0" smtClean="0"/>
          </a:p>
        </p:txBody>
      </p:sp>
      <p:sp>
        <p:nvSpPr>
          <p:cNvPr id="13" name="TextBox 12"/>
          <p:cNvSpPr txBox="1"/>
          <p:nvPr/>
        </p:nvSpPr>
        <p:spPr>
          <a:xfrm>
            <a:off x="6193118" y="3122479"/>
            <a:ext cx="2473367" cy="3908763"/>
          </a:xfrm>
          <a:prstGeom prst="rect">
            <a:avLst/>
          </a:prstGeom>
          <a:noFill/>
        </p:spPr>
        <p:txBody>
          <a:bodyPr wrap="square" rtlCol="0">
            <a:spAutoFit/>
          </a:bodyPr>
          <a:lstStyle/>
          <a:p>
            <a:endParaRPr lang="en-US" dirty="0"/>
          </a:p>
          <a:p>
            <a:r>
              <a:rPr lang="en-US" b="1" dirty="0" smtClean="0"/>
              <a:t>     Context of use</a:t>
            </a:r>
            <a:endParaRPr lang="en-US" sz="1400" b="1" dirty="0" smtClean="0"/>
          </a:p>
          <a:p>
            <a:pPr marL="285750" indent="-285750">
              <a:buFont typeface="Arial"/>
              <a:buChar char="•"/>
            </a:pPr>
            <a:r>
              <a:rPr lang="en-US" dirty="0" smtClean="0"/>
              <a:t>Uses school wireless connection on Nexus5</a:t>
            </a:r>
          </a:p>
          <a:p>
            <a:pPr marL="285750" indent="-285750">
              <a:buFont typeface="Arial"/>
              <a:buChar char="•"/>
            </a:pPr>
            <a:r>
              <a:rPr lang="en-US" dirty="0" smtClean="0"/>
              <a:t>Uses Algonquin Live Chat to answer the student’s query </a:t>
            </a:r>
          </a:p>
          <a:p>
            <a:pPr marL="285750" indent="-285750">
              <a:buFont typeface="Arial"/>
              <a:buChar char="•"/>
            </a:pPr>
            <a:r>
              <a:rPr lang="en-US" dirty="0" smtClean="0"/>
              <a:t>Needs to “zoom in” and “zoom out” so many times to guide the students</a:t>
            </a:r>
          </a:p>
          <a:p>
            <a:endParaRPr lang="en-US" dirty="0" smtClean="0"/>
          </a:p>
          <a:p>
            <a:pPr marL="285750" indent="-285750">
              <a:buFont typeface="Arial"/>
              <a:buChar char="•"/>
            </a:pPr>
            <a:endParaRPr lang="en-US" sz="1400" dirty="0" smtClean="0"/>
          </a:p>
        </p:txBody>
      </p:sp>
      <p:sp>
        <p:nvSpPr>
          <p:cNvPr id="3" name="TextBox 2"/>
          <p:cNvSpPr txBox="1"/>
          <p:nvPr/>
        </p:nvSpPr>
        <p:spPr>
          <a:xfrm>
            <a:off x="6193118" y="805431"/>
            <a:ext cx="2340253" cy="2862323"/>
          </a:xfrm>
          <a:prstGeom prst="rect">
            <a:avLst/>
          </a:prstGeom>
          <a:noFill/>
        </p:spPr>
        <p:txBody>
          <a:bodyPr wrap="square" rtlCol="0">
            <a:spAutoFit/>
          </a:bodyPr>
          <a:lstStyle/>
          <a:p>
            <a:pPr marL="285750" indent="-285750">
              <a:buFont typeface="Arial"/>
              <a:buChar char="•"/>
            </a:pPr>
            <a:r>
              <a:rPr lang="en-US" dirty="0" smtClean="0"/>
              <a:t>Based on those picture meghna can easily understand what Jagdish</a:t>
            </a:r>
            <a:r>
              <a:rPr lang="en-US" b="1" i="1" dirty="0" smtClean="0"/>
              <a:t> </a:t>
            </a:r>
            <a:r>
              <a:rPr lang="en-US" dirty="0" smtClean="0"/>
              <a:t>is saying.</a:t>
            </a:r>
          </a:p>
          <a:p>
            <a:pPr marL="285750" indent="-285750">
              <a:buFont typeface="Arial"/>
              <a:buChar char="•"/>
            </a:pPr>
            <a:r>
              <a:rPr lang="en-US" dirty="0"/>
              <a:t>S</a:t>
            </a:r>
            <a:r>
              <a:rPr lang="en-US" dirty="0" smtClean="0"/>
              <a:t>he took picture from him and start following the steps </a:t>
            </a:r>
          </a:p>
          <a:p>
            <a:r>
              <a:rPr lang="en-US" dirty="0" smtClean="0"/>
              <a:t>     </a:t>
            </a:r>
            <a:r>
              <a:rPr lang="en-US" dirty="0"/>
              <a:t>t</a:t>
            </a:r>
            <a:r>
              <a:rPr lang="en-US" dirty="0" smtClean="0"/>
              <a:t>o get the class</a:t>
            </a:r>
          </a:p>
          <a:p>
            <a:endParaRPr lang="en-US" dirty="0" smtClean="0"/>
          </a:p>
        </p:txBody>
      </p:sp>
      <p:pic>
        <p:nvPicPr>
          <p:cNvPr id="8" name="Picture 7"/>
          <p:cNvPicPr>
            <a:picLocks noChangeAspect="1"/>
          </p:cNvPicPr>
          <p:nvPr/>
        </p:nvPicPr>
        <p:blipFill>
          <a:blip r:embed="rId3"/>
          <a:stretch>
            <a:fillRect/>
          </a:stretch>
        </p:blipFill>
        <p:spPr>
          <a:xfrm>
            <a:off x="255091" y="929574"/>
            <a:ext cx="3115144" cy="2565826"/>
          </a:xfrm>
          <a:prstGeom prst="rect">
            <a:avLst/>
          </a:prstGeom>
        </p:spPr>
      </p:pic>
    </p:spTree>
    <p:extLst>
      <p:ext uri="{BB962C8B-B14F-4D97-AF65-F5344CB8AC3E}">
        <p14:creationId xmlns:p14="http://schemas.microsoft.com/office/powerpoint/2010/main" val="205831581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Macintosh HD:Users:ethan:Documents:mad9034:ac:ACfinder-scenario3.png"/>
          <p:cNvPicPr/>
          <p:nvPr/>
        </p:nvPicPr>
        <p:blipFill>
          <a:blip r:embed="rId3">
            <a:extLst>
              <a:ext uri="{28A0092B-C50C-407E-A947-70E740481C1C}">
                <a14:useLocalDpi xmlns:a14="http://schemas.microsoft.com/office/drawing/2010/main" val="0"/>
              </a:ext>
            </a:extLst>
          </a:blip>
          <a:srcRect/>
          <a:stretch>
            <a:fillRect/>
          </a:stretch>
        </p:blipFill>
        <p:spPr bwMode="auto">
          <a:xfrm>
            <a:off x="466725" y="1213167"/>
            <a:ext cx="7229476" cy="5644833"/>
          </a:xfrm>
          <a:prstGeom prst="rect">
            <a:avLst/>
          </a:prstGeom>
          <a:noFill/>
          <a:ln>
            <a:noFill/>
          </a:ln>
        </p:spPr>
      </p:pic>
      <p:sp>
        <p:nvSpPr>
          <p:cNvPr id="5" name="Title 1"/>
          <p:cNvSpPr>
            <a:spLocks noGrp="1"/>
          </p:cNvSpPr>
          <p:nvPr>
            <p:ph type="title"/>
          </p:nvPr>
        </p:nvSpPr>
        <p:spPr>
          <a:xfrm>
            <a:off x="228600" y="0"/>
            <a:ext cx="8128000" cy="1018034"/>
          </a:xfrm>
        </p:spPr>
        <p:txBody>
          <a:bodyPr/>
          <a:lstStyle/>
          <a:p>
            <a:r>
              <a:rPr lang="en-US" dirty="0" smtClean="0"/>
              <a:t>Wireframe For Jagdish’s Scenario</a:t>
            </a:r>
            <a:endParaRPr lang="en-US" dirty="0"/>
          </a:p>
        </p:txBody>
      </p:sp>
    </p:spTree>
    <p:extLst>
      <p:ext uri="{BB962C8B-B14F-4D97-AF65-F5344CB8AC3E}">
        <p14:creationId xmlns:p14="http://schemas.microsoft.com/office/powerpoint/2010/main" val="312931116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41122" y="87385"/>
            <a:ext cx="5861300" cy="523220"/>
          </a:xfrm>
          <a:prstGeom prst="rect">
            <a:avLst/>
          </a:prstGeom>
          <a:noFill/>
        </p:spPr>
        <p:txBody>
          <a:bodyPr wrap="square" rtlCol="0">
            <a:spAutoFit/>
          </a:bodyPr>
          <a:lstStyle/>
          <a:p>
            <a:endParaRPr lang="en-US" sz="1200" b="0" i="0" u="none" strike="noStrike" baseline="0" dirty="0" smtClean="0">
              <a:solidFill>
                <a:srgbClr val="000000"/>
              </a:solidFill>
              <a:latin typeface="Arial"/>
            </a:endParaRPr>
          </a:p>
          <a:p>
            <a:r>
              <a:rPr lang="en-US" sz="1600" b="1" dirty="0" smtClean="0">
                <a:latin typeface="Arial"/>
              </a:rPr>
              <a:t>Persona: Bob Visitor </a:t>
            </a:r>
            <a:r>
              <a:rPr lang="en-CA" sz="1600" b="1" dirty="0" smtClean="0">
                <a:latin typeface="Arial"/>
              </a:rPr>
              <a:t>(</a:t>
            </a:r>
            <a:r>
              <a:rPr lang="en-US" sz="1600" b="1" dirty="0" smtClean="0"/>
              <a:t>secondary</a:t>
            </a:r>
            <a:r>
              <a:rPr lang="en-CA" sz="1600" b="1" dirty="0" smtClean="0">
                <a:latin typeface="Arial"/>
              </a:rPr>
              <a:t>)</a:t>
            </a:r>
            <a:endParaRPr lang="en-US" sz="1600" b="1" dirty="0"/>
          </a:p>
        </p:txBody>
      </p:sp>
      <p:sp>
        <p:nvSpPr>
          <p:cNvPr id="7" name="TextBox 6"/>
          <p:cNvSpPr txBox="1"/>
          <p:nvPr/>
        </p:nvSpPr>
        <p:spPr>
          <a:xfrm>
            <a:off x="141122" y="3802195"/>
            <a:ext cx="3747575" cy="3770263"/>
          </a:xfrm>
          <a:prstGeom prst="rect">
            <a:avLst/>
          </a:prstGeom>
          <a:noFill/>
        </p:spPr>
        <p:txBody>
          <a:bodyPr wrap="square" rtlCol="0">
            <a:spAutoFit/>
          </a:bodyPr>
          <a:lstStyle/>
          <a:p>
            <a:r>
              <a:rPr lang="en-US" b="1" dirty="0" smtClean="0"/>
              <a:t>Description</a:t>
            </a:r>
            <a:r>
              <a:rPr lang="zh-CN" altLang="en-US" b="1" dirty="0" smtClean="0"/>
              <a:t>：</a:t>
            </a:r>
            <a:endParaRPr lang="en-US" altLang="zh-CN" b="1" dirty="0" smtClean="0"/>
          </a:p>
          <a:p>
            <a:pPr marL="285750" indent="-285750">
              <a:buFont typeface="Arial"/>
              <a:buChar char="•"/>
            </a:pPr>
            <a:r>
              <a:rPr lang="en-US" altLang="zh-CN" sz="1600" dirty="0" smtClean="0"/>
              <a:t>Motivation</a:t>
            </a:r>
            <a:r>
              <a:rPr lang="zh-CN" altLang="en-US" sz="1600" dirty="0" smtClean="0"/>
              <a:t>：</a:t>
            </a:r>
            <a:r>
              <a:rPr lang="en-US" altLang="zh-CN" sz="1600" dirty="0" smtClean="0"/>
              <a:t>Low</a:t>
            </a:r>
          </a:p>
          <a:p>
            <a:pPr marL="285750" indent="-285750">
              <a:buFont typeface="Arial"/>
              <a:buChar char="•"/>
            </a:pPr>
            <a:r>
              <a:rPr lang="en-US" altLang="zh-CN" sz="1600" dirty="0" smtClean="0"/>
              <a:t>Name :Bob Martin</a:t>
            </a:r>
          </a:p>
          <a:p>
            <a:pPr marL="285750" indent="-285750">
              <a:buFont typeface="Arial"/>
              <a:buChar char="•"/>
            </a:pPr>
            <a:r>
              <a:rPr lang="en-US" altLang="zh-CN" sz="1600" dirty="0" smtClean="0"/>
              <a:t>Age : 50</a:t>
            </a:r>
          </a:p>
          <a:p>
            <a:pPr marL="285750" indent="-285750">
              <a:buFont typeface="Arial"/>
              <a:buChar char="•"/>
            </a:pPr>
            <a:r>
              <a:rPr lang="en-US" altLang="zh-CN" sz="1600" dirty="0" smtClean="0"/>
              <a:t>Nationality: Canadian</a:t>
            </a:r>
          </a:p>
          <a:p>
            <a:pPr marL="285750" indent="-285750">
              <a:buFont typeface="Arial"/>
              <a:buChar char="•"/>
            </a:pPr>
            <a:r>
              <a:rPr lang="en-US" altLang="zh-CN" sz="1600" dirty="0" smtClean="0"/>
              <a:t>Education:  University Of Ottawa</a:t>
            </a:r>
          </a:p>
          <a:p>
            <a:pPr marL="285750" indent="-285750">
              <a:buFont typeface="Arial"/>
              <a:buChar char="•"/>
            </a:pPr>
            <a:r>
              <a:rPr lang="en-US" altLang="zh-CN" sz="1600" dirty="0"/>
              <a:t>Work: JKS technologies(Owner</a:t>
            </a:r>
            <a:r>
              <a:rPr lang="en-US" altLang="zh-CN" sz="1600" dirty="0" smtClean="0"/>
              <a:t>)</a:t>
            </a:r>
          </a:p>
          <a:p>
            <a:pPr marL="285750" indent="-285750">
              <a:buFont typeface="Arial"/>
              <a:buChar char="•"/>
            </a:pPr>
            <a:r>
              <a:rPr lang="en-US" altLang="zh-CN" sz="1600" dirty="0" smtClean="0"/>
              <a:t>Likes music  and movies</a:t>
            </a:r>
          </a:p>
          <a:p>
            <a:pPr marL="285750" indent="-285750">
              <a:buFont typeface="Arial"/>
              <a:buChar char="•"/>
            </a:pPr>
            <a:r>
              <a:rPr lang="en-US" altLang="zh-CN" sz="1600" dirty="0" smtClean="0"/>
              <a:t>Have Nexus 5 smartphone</a:t>
            </a:r>
          </a:p>
          <a:p>
            <a:endParaRPr lang="en-US" altLang="zh-CN" sz="1550" dirty="0"/>
          </a:p>
          <a:p>
            <a:pPr marL="285750" indent="-285750">
              <a:buFont typeface="Arial"/>
              <a:buChar char="•"/>
            </a:pPr>
            <a:endParaRPr lang="en-US" altLang="zh-CN" sz="1550" dirty="0" smtClean="0"/>
          </a:p>
          <a:p>
            <a:pPr marL="285750" indent="-285750">
              <a:buFont typeface="Arial"/>
              <a:buChar char="•"/>
            </a:pPr>
            <a:endParaRPr lang="en-US" altLang="zh-CN" sz="1550" dirty="0" smtClean="0"/>
          </a:p>
          <a:p>
            <a:pPr marL="285750" indent="-285750">
              <a:buFont typeface="Arial"/>
              <a:buChar char="•"/>
            </a:pPr>
            <a:endParaRPr lang="en-US" altLang="zh-CN" sz="1550" dirty="0" smtClean="0"/>
          </a:p>
          <a:p>
            <a:pPr marL="285750" indent="-285750">
              <a:buFont typeface="Arial"/>
              <a:buChar char="•"/>
            </a:pPr>
            <a:endParaRPr lang="en-US" altLang="zh-CN" sz="1550" dirty="0" smtClean="0"/>
          </a:p>
          <a:p>
            <a:pPr marL="285750" indent="-285750">
              <a:buFont typeface="Arial"/>
              <a:buChar char="•"/>
            </a:pPr>
            <a:endParaRPr lang="en-US" altLang="zh-CN" sz="1550" dirty="0" smtClean="0"/>
          </a:p>
        </p:txBody>
      </p:sp>
      <p:sp>
        <p:nvSpPr>
          <p:cNvPr id="8" name="TextBox 7"/>
          <p:cNvSpPr txBox="1"/>
          <p:nvPr/>
        </p:nvSpPr>
        <p:spPr>
          <a:xfrm>
            <a:off x="3340924" y="631600"/>
            <a:ext cx="2686898" cy="2862322"/>
          </a:xfrm>
          <a:prstGeom prst="rect">
            <a:avLst/>
          </a:prstGeom>
          <a:noFill/>
        </p:spPr>
        <p:txBody>
          <a:bodyPr wrap="square" rtlCol="0">
            <a:spAutoFit/>
          </a:bodyPr>
          <a:lstStyle/>
          <a:p>
            <a:endParaRPr lang="en-US" dirty="0"/>
          </a:p>
          <a:p>
            <a:r>
              <a:rPr lang="en-US" dirty="0" smtClean="0"/>
              <a:t>     </a:t>
            </a:r>
            <a:r>
              <a:rPr lang="en-US" b="1" dirty="0" smtClean="0"/>
              <a:t>Goals </a:t>
            </a:r>
            <a:r>
              <a:rPr lang="en-US" b="1" dirty="0"/>
              <a:t>and </a:t>
            </a:r>
            <a:r>
              <a:rPr lang="en-US" b="1" dirty="0" smtClean="0"/>
              <a:t>Attitudes:</a:t>
            </a:r>
          </a:p>
          <a:p>
            <a:pPr marL="285750" indent="-285750">
              <a:buFont typeface="Arial"/>
              <a:buChar char="•"/>
            </a:pPr>
            <a:r>
              <a:rPr lang="en-US" sz="1600" dirty="0" smtClean="0"/>
              <a:t>Want to find </a:t>
            </a:r>
            <a:r>
              <a:rPr lang="en-US" sz="1600" dirty="0"/>
              <a:t>A</a:t>
            </a:r>
            <a:r>
              <a:rPr lang="en-US" sz="1600" dirty="0" smtClean="0"/>
              <a:t>lgonquin theatre</a:t>
            </a:r>
          </a:p>
          <a:p>
            <a:pPr marL="285750" indent="-285750">
              <a:buFont typeface="Arial"/>
              <a:buChar char="•"/>
            </a:pPr>
            <a:r>
              <a:rPr lang="en-US" sz="1600" dirty="0" smtClean="0"/>
              <a:t>Attend the event or meet friend on time</a:t>
            </a:r>
          </a:p>
          <a:p>
            <a:pPr marL="285750" indent="-285750">
              <a:buFont typeface="Arial"/>
              <a:buChar char="•"/>
            </a:pPr>
            <a:r>
              <a:rPr lang="en-US" sz="1600" dirty="0" smtClean="0"/>
              <a:t>Don’t want to lost in Algonquin </a:t>
            </a:r>
          </a:p>
          <a:p>
            <a:pPr marL="285750" indent="-285750">
              <a:buFont typeface="Arial"/>
              <a:buChar char="•"/>
            </a:pPr>
            <a:r>
              <a:rPr lang="en-US" sz="1600" dirty="0" smtClean="0"/>
              <a:t>Get there before the performance starts</a:t>
            </a:r>
          </a:p>
          <a:p>
            <a:pPr marL="285750" indent="-285750">
              <a:buFont typeface="Arial"/>
              <a:buChar char="•"/>
            </a:pPr>
            <a:r>
              <a:rPr lang="en-US" sz="1600" dirty="0" smtClean="0"/>
              <a:t>Figure out where to park</a:t>
            </a:r>
          </a:p>
        </p:txBody>
      </p:sp>
      <p:sp>
        <p:nvSpPr>
          <p:cNvPr id="9" name="TextBox 8"/>
          <p:cNvSpPr txBox="1"/>
          <p:nvPr/>
        </p:nvSpPr>
        <p:spPr>
          <a:xfrm>
            <a:off x="3264725" y="3485685"/>
            <a:ext cx="2534497" cy="2885405"/>
          </a:xfrm>
          <a:prstGeom prst="rect">
            <a:avLst/>
          </a:prstGeom>
          <a:noFill/>
        </p:spPr>
        <p:txBody>
          <a:bodyPr wrap="square" rtlCol="0">
            <a:spAutoFit/>
          </a:bodyPr>
          <a:lstStyle/>
          <a:p>
            <a:endParaRPr lang="en-US" dirty="0"/>
          </a:p>
          <a:p>
            <a:r>
              <a:rPr lang="en-US" dirty="0" smtClean="0"/>
              <a:t>     </a:t>
            </a:r>
            <a:r>
              <a:rPr lang="en-US" b="1" dirty="0" smtClean="0"/>
              <a:t>Tasks:</a:t>
            </a:r>
          </a:p>
          <a:p>
            <a:pPr marL="285750" indent="-285750">
              <a:buFont typeface="Arial"/>
              <a:buChar char="•"/>
            </a:pPr>
            <a:r>
              <a:rPr lang="en-US" sz="1600" dirty="0" smtClean="0"/>
              <a:t>Find their</a:t>
            </a:r>
            <a:r>
              <a:rPr lang="zh-CN" altLang="en-US" sz="1600" dirty="0" smtClean="0"/>
              <a:t> </a:t>
            </a:r>
            <a:r>
              <a:rPr lang="en-CA" altLang="zh-CN" sz="1600" dirty="0" smtClean="0"/>
              <a:t>c</a:t>
            </a:r>
            <a:r>
              <a:rPr lang="en-US" altLang="zh-CN" sz="1600" dirty="0" err="1" smtClean="0"/>
              <a:t>urrent</a:t>
            </a:r>
            <a:r>
              <a:rPr lang="zh-CN" altLang="en-US" sz="1600" dirty="0" smtClean="0"/>
              <a:t> </a:t>
            </a:r>
            <a:r>
              <a:rPr lang="en-US" altLang="zh-CN" sz="1600" dirty="0" smtClean="0"/>
              <a:t>location on a maps </a:t>
            </a:r>
          </a:p>
          <a:p>
            <a:pPr marL="285750" indent="-285750">
              <a:buFont typeface="Arial"/>
              <a:buChar char="•"/>
            </a:pPr>
            <a:r>
              <a:rPr lang="en-US" altLang="zh-CN" sz="1600" dirty="0" smtClean="0"/>
              <a:t>Find the nearest parking lot </a:t>
            </a:r>
          </a:p>
          <a:p>
            <a:pPr marL="285750" indent="-285750">
              <a:buFont typeface="Arial"/>
              <a:buChar char="•"/>
            </a:pPr>
            <a:r>
              <a:rPr lang="en-US" altLang="zh-CN" sz="1600" dirty="0" smtClean="0"/>
              <a:t>Find</a:t>
            </a:r>
            <a:r>
              <a:rPr lang="zh-CN" altLang="en-US" sz="1600" dirty="0" smtClean="0"/>
              <a:t> </a:t>
            </a:r>
            <a:r>
              <a:rPr lang="en-CA" altLang="zh-CN" sz="1600" dirty="0" smtClean="0"/>
              <a:t>a </a:t>
            </a:r>
            <a:r>
              <a:rPr lang="en-US" altLang="zh-CN" sz="1600" dirty="0" smtClean="0"/>
              <a:t>nearest</a:t>
            </a:r>
            <a:r>
              <a:rPr lang="zh-CN" altLang="en-US" sz="1600" dirty="0" smtClean="0"/>
              <a:t> </a:t>
            </a:r>
            <a:r>
              <a:rPr lang="en-CA" altLang="zh-CN" sz="1600" dirty="0" smtClean="0"/>
              <a:t>washroom or cafeteria  in Algonquin</a:t>
            </a:r>
          </a:p>
          <a:p>
            <a:endParaRPr lang="en-CA" altLang="zh-CN" sz="1550" dirty="0" smtClean="0"/>
          </a:p>
          <a:p>
            <a:endParaRPr lang="en-US" dirty="0"/>
          </a:p>
        </p:txBody>
      </p:sp>
      <p:pic>
        <p:nvPicPr>
          <p:cNvPr id="2" name="Picture 1" descr="older adult.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627" y="847219"/>
            <a:ext cx="2951756" cy="2297370"/>
          </a:xfrm>
          <a:prstGeom prst="rect">
            <a:avLst/>
          </a:prstGeom>
        </p:spPr>
      </p:pic>
      <p:sp>
        <p:nvSpPr>
          <p:cNvPr id="3" name="TextBox 2"/>
          <p:cNvSpPr txBox="1"/>
          <p:nvPr/>
        </p:nvSpPr>
        <p:spPr>
          <a:xfrm>
            <a:off x="238627" y="3341125"/>
            <a:ext cx="4122828" cy="369332"/>
          </a:xfrm>
          <a:prstGeom prst="rect">
            <a:avLst/>
          </a:prstGeom>
          <a:noFill/>
        </p:spPr>
        <p:txBody>
          <a:bodyPr wrap="square" rtlCol="0">
            <a:spAutoFit/>
          </a:bodyPr>
          <a:lstStyle/>
          <a:p>
            <a:r>
              <a:rPr lang="en-US" dirty="0" smtClean="0"/>
              <a:t>“I hate getting lost”</a:t>
            </a:r>
            <a:endParaRPr lang="en-US" dirty="0"/>
          </a:p>
        </p:txBody>
      </p:sp>
      <p:sp>
        <p:nvSpPr>
          <p:cNvPr id="10" name="TextBox 9"/>
          <p:cNvSpPr txBox="1"/>
          <p:nvPr/>
        </p:nvSpPr>
        <p:spPr>
          <a:xfrm>
            <a:off x="5799223" y="657000"/>
            <a:ext cx="2633578" cy="3600986"/>
          </a:xfrm>
          <a:prstGeom prst="rect">
            <a:avLst/>
          </a:prstGeom>
          <a:noFill/>
        </p:spPr>
        <p:txBody>
          <a:bodyPr wrap="square" rtlCol="0">
            <a:spAutoFit/>
          </a:bodyPr>
          <a:lstStyle/>
          <a:p>
            <a:endParaRPr lang="en-US" dirty="0"/>
          </a:p>
          <a:p>
            <a:r>
              <a:rPr lang="en-US" dirty="0" smtClean="0"/>
              <a:t>    </a:t>
            </a:r>
            <a:r>
              <a:rPr lang="en-US" b="1" dirty="0" smtClean="0"/>
              <a:t> Skills and Knowledge</a:t>
            </a:r>
            <a:r>
              <a:rPr lang="en-US" dirty="0" smtClean="0"/>
              <a:t>:</a:t>
            </a:r>
          </a:p>
          <a:p>
            <a:pPr marL="285750" indent="-285750">
              <a:buFont typeface="Arial"/>
              <a:buChar char="•"/>
            </a:pPr>
            <a:r>
              <a:rPr lang="en-US" sz="1600" dirty="0" smtClean="0"/>
              <a:t>Speaks English, Spanish and</a:t>
            </a:r>
          </a:p>
          <a:p>
            <a:r>
              <a:rPr lang="en-US" sz="1600" dirty="0"/>
              <a:t> </a:t>
            </a:r>
            <a:r>
              <a:rPr lang="en-US" sz="1600" dirty="0" smtClean="0"/>
              <a:t>      French</a:t>
            </a:r>
          </a:p>
          <a:p>
            <a:pPr marL="285750" indent="-285750">
              <a:buFont typeface="Arial"/>
              <a:buChar char="•"/>
            </a:pPr>
            <a:r>
              <a:rPr lang="en-US" sz="1600" dirty="0" smtClean="0"/>
              <a:t>Good in reading maps</a:t>
            </a:r>
          </a:p>
          <a:p>
            <a:pPr marL="285750" indent="-285750">
              <a:buFont typeface="Arial"/>
              <a:buChar char="•"/>
            </a:pPr>
            <a:r>
              <a:rPr lang="en-US" sz="1600" dirty="0" smtClean="0"/>
              <a:t>Have good computer skills</a:t>
            </a:r>
          </a:p>
          <a:p>
            <a:pPr marL="285750" indent="-285750">
              <a:buFont typeface="Arial"/>
              <a:buChar char="•"/>
            </a:pPr>
            <a:r>
              <a:rPr lang="en-US" sz="1600" dirty="0" smtClean="0"/>
              <a:t>Know about business strategies</a:t>
            </a:r>
          </a:p>
          <a:p>
            <a:pPr marL="285750" indent="-285750">
              <a:buFont typeface="Arial"/>
              <a:buChar char="•"/>
            </a:pPr>
            <a:r>
              <a:rPr lang="en-US" sz="1600" dirty="0" smtClean="0"/>
              <a:t>Good knowledge of MS-Word and Excel</a:t>
            </a:r>
          </a:p>
          <a:p>
            <a:pPr marL="285750" indent="-285750">
              <a:buFont typeface="Arial"/>
              <a:buChar char="•"/>
            </a:pPr>
            <a:r>
              <a:rPr lang="en-US" sz="1600" dirty="0" smtClean="0"/>
              <a:t>Intermediate in using smartphone apps</a:t>
            </a:r>
          </a:p>
        </p:txBody>
      </p:sp>
      <p:sp>
        <p:nvSpPr>
          <p:cNvPr id="11" name="TextBox 10"/>
          <p:cNvSpPr txBox="1"/>
          <p:nvPr/>
        </p:nvSpPr>
        <p:spPr>
          <a:xfrm>
            <a:off x="5740310" y="3822761"/>
            <a:ext cx="2692491" cy="2616101"/>
          </a:xfrm>
          <a:prstGeom prst="rect">
            <a:avLst/>
          </a:prstGeom>
          <a:noFill/>
        </p:spPr>
        <p:txBody>
          <a:bodyPr wrap="square" rtlCol="0">
            <a:spAutoFit/>
          </a:bodyPr>
          <a:lstStyle/>
          <a:p>
            <a:endParaRPr lang="en-US" dirty="0"/>
          </a:p>
          <a:p>
            <a:r>
              <a:rPr lang="en-US" dirty="0" smtClean="0"/>
              <a:t>     </a:t>
            </a:r>
            <a:r>
              <a:rPr lang="en-US" b="1" dirty="0" smtClean="0"/>
              <a:t>Context of use:</a:t>
            </a:r>
            <a:endParaRPr lang="en-US" sz="1500" b="1" dirty="0" smtClean="0"/>
          </a:p>
          <a:p>
            <a:pPr marL="285750" indent="-285750">
              <a:buFont typeface="Arial"/>
              <a:buChar char="•"/>
            </a:pPr>
            <a:r>
              <a:rPr lang="en-US" sz="1600" dirty="0" smtClean="0"/>
              <a:t>Algonquin visit to attend event “Business Meet up”.</a:t>
            </a:r>
          </a:p>
          <a:p>
            <a:pPr marL="285750" indent="-285750">
              <a:buFont typeface="Arial"/>
              <a:buChar char="•"/>
            </a:pPr>
            <a:r>
              <a:rPr lang="en-US" sz="1600" dirty="0" smtClean="0"/>
              <a:t>Drives to campus </a:t>
            </a:r>
          </a:p>
          <a:p>
            <a:pPr marL="285750" indent="-285750">
              <a:buFont typeface="Arial"/>
              <a:buChar char="•"/>
            </a:pPr>
            <a:r>
              <a:rPr lang="en-US" sz="1600" dirty="0" smtClean="0"/>
              <a:t>Parks on campus </a:t>
            </a:r>
          </a:p>
          <a:p>
            <a:pPr marL="285750" indent="-285750">
              <a:buFont typeface="Arial"/>
              <a:buChar char="•"/>
            </a:pPr>
            <a:r>
              <a:rPr lang="en-US" sz="1600" dirty="0" smtClean="0"/>
              <a:t>Uses maps from both at home and on campus</a:t>
            </a:r>
          </a:p>
          <a:p>
            <a:pPr marL="285750" indent="-285750">
              <a:buFont typeface="Arial"/>
              <a:buChar char="•"/>
            </a:pPr>
            <a:r>
              <a:rPr lang="en-US" sz="1600" dirty="0" smtClean="0"/>
              <a:t>Uses 3G connection to access maps </a:t>
            </a:r>
          </a:p>
        </p:txBody>
      </p:sp>
    </p:spTree>
    <p:extLst>
      <p:ext uri="{BB962C8B-B14F-4D97-AF65-F5344CB8AC3E}">
        <p14:creationId xmlns:p14="http://schemas.microsoft.com/office/powerpoint/2010/main" val="52429345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41121" y="-139878"/>
            <a:ext cx="7087788" cy="830997"/>
          </a:xfrm>
          <a:prstGeom prst="rect">
            <a:avLst/>
          </a:prstGeom>
          <a:noFill/>
        </p:spPr>
        <p:txBody>
          <a:bodyPr wrap="square" rtlCol="0">
            <a:spAutoFit/>
          </a:bodyPr>
          <a:lstStyle/>
          <a:p>
            <a:endParaRPr lang="en-US" sz="1200" b="0" i="0" u="none" strike="noStrike" baseline="0" dirty="0" smtClean="0">
              <a:solidFill>
                <a:srgbClr val="000000"/>
              </a:solidFill>
              <a:latin typeface="Arial"/>
            </a:endParaRPr>
          </a:p>
          <a:p>
            <a:endParaRPr lang="en-US" dirty="0">
              <a:latin typeface="Arial"/>
            </a:endParaRPr>
          </a:p>
          <a:p>
            <a:r>
              <a:rPr lang="en-US" dirty="0">
                <a:latin typeface="Arial"/>
              </a:rPr>
              <a:t>Usage Scenario</a:t>
            </a:r>
            <a:r>
              <a:rPr lang="en-US">
                <a:latin typeface="Arial"/>
              </a:rPr>
              <a:t>: </a:t>
            </a:r>
            <a:r>
              <a:rPr lang="en-US" smtClean="0"/>
              <a:t>Bob</a:t>
            </a:r>
            <a:r>
              <a:rPr lang="en-US" altLang="zh-CN" smtClean="0"/>
              <a:t>’s  </a:t>
            </a:r>
            <a:r>
              <a:rPr lang="en-US" altLang="zh-CN" dirty="0" smtClean="0"/>
              <a:t>first visit in Algonquin college (secondary)</a:t>
            </a:r>
            <a:endParaRPr lang="en-US" altLang="zh-CN" dirty="0"/>
          </a:p>
        </p:txBody>
      </p:sp>
      <p:sp>
        <p:nvSpPr>
          <p:cNvPr id="7" name="TextBox 6"/>
          <p:cNvSpPr txBox="1"/>
          <p:nvPr/>
        </p:nvSpPr>
        <p:spPr>
          <a:xfrm>
            <a:off x="16921" y="3149226"/>
            <a:ext cx="3582737" cy="3385542"/>
          </a:xfrm>
          <a:prstGeom prst="rect">
            <a:avLst/>
          </a:prstGeom>
          <a:noFill/>
        </p:spPr>
        <p:txBody>
          <a:bodyPr wrap="square" rtlCol="0">
            <a:spAutoFit/>
          </a:bodyPr>
          <a:lstStyle/>
          <a:p>
            <a:endParaRPr lang="en-US" sz="1600" dirty="0"/>
          </a:p>
          <a:p>
            <a:r>
              <a:rPr lang="en-US" b="1" dirty="0" smtClean="0"/>
              <a:t>Description</a:t>
            </a:r>
          </a:p>
          <a:p>
            <a:r>
              <a:rPr lang="en-US" dirty="0" smtClean="0"/>
              <a:t>Bob is new . </a:t>
            </a:r>
            <a:r>
              <a:rPr lang="en-US" dirty="0"/>
              <a:t>He </a:t>
            </a:r>
            <a:r>
              <a:rPr lang="en-US" dirty="0" smtClean="0"/>
              <a:t>is going to attend</a:t>
            </a:r>
            <a:r>
              <a:rPr lang="zh-CN" altLang="en-US" dirty="0" smtClean="0"/>
              <a:t> </a:t>
            </a:r>
            <a:r>
              <a:rPr lang="en-CA" altLang="zh-CN" dirty="0" smtClean="0"/>
              <a:t>a Algonquin college event at </a:t>
            </a:r>
            <a:r>
              <a:rPr lang="en-CA" altLang="zh-CN" dirty="0"/>
              <a:t>E building </a:t>
            </a:r>
            <a:r>
              <a:rPr lang="en-CA" altLang="zh-CN" dirty="0" smtClean="0"/>
              <a:t>theater. </a:t>
            </a:r>
            <a:r>
              <a:rPr lang="en-CA" altLang="zh-CN" dirty="0"/>
              <a:t>H</a:t>
            </a:r>
            <a:r>
              <a:rPr lang="en-CA" altLang="zh-CN" dirty="0" smtClean="0"/>
              <a:t>e </a:t>
            </a:r>
            <a:r>
              <a:rPr lang="en-CA" altLang="zh-CN" dirty="0"/>
              <a:t>is not </a:t>
            </a:r>
            <a:r>
              <a:rPr lang="en-CA" altLang="zh-CN" dirty="0" smtClean="0"/>
              <a:t>much </a:t>
            </a:r>
            <a:r>
              <a:rPr lang="en-CA" altLang="zh-CN" dirty="0"/>
              <a:t>familiar </a:t>
            </a:r>
            <a:r>
              <a:rPr lang="en-CA" altLang="zh-CN" dirty="0" smtClean="0"/>
              <a:t>with</a:t>
            </a:r>
            <a:r>
              <a:rPr lang="zh-CN" altLang="en-US" dirty="0" smtClean="0"/>
              <a:t> </a:t>
            </a:r>
            <a:r>
              <a:rPr lang="en-CA" altLang="zh-CN" dirty="0"/>
              <a:t>A</a:t>
            </a:r>
            <a:r>
              <a:rPr lang="en-CA" altLang="zh-CN" dirty="0" smtClean="0"/>
              <a:t>lgonquin College. He knows the building name for the theater, but he don’t know </a:t>
            </a:r>
            <a:r>
              <a:rPr lang="en-CA" altLang="zh-CN" dirty="0"/>
              <a:t>where the </a:t>
            </a:r>
            <a:r>
              <a:rPr lang="en-CA" altLang="zh-CN" dirty="0" smtClean="0"/>
              <a:t>nearest</a:t>
            </a:r>
            <a:r>
              <a:rPr lang="zh-CN" altLang="en-US" dirty="0" smtClean="0"/>
              <a:t> </a:t>
            </a:r>
            <a:r>
              <a:rPr lang="en-CA" altLang="zh-CN" dirty="0" smtClean="0"/>
              <a:t>parking is for the theater. He decides to use an App to find it before leaving home, then he can </a:t>
            </a:r>
            <a:r>
              <a:rPr lang="en-US" altLang="zh-CN" dirty="0" smtClean="0"/>
              <a:t>choose</a:t>
            </a:r>
            <a:r>
              <a:rPr lang="zh-CN" altLang="en-US" dirty="0" smtClean="0"/>
              <a:t> </a:t>
            </a:r>
            <a:r>
              <a:rPr lang="en-CA" altLang="zh-CN" dirty="0" smtClean="0"/>
              <a:t>an </a:t>
            </a:r>
            <a:r>
              <a:rPr lang="en-CA" altLang="zh-CN" dirty="0"/>
              <a:t>appropriate </a:t>
            </a:r>
            <a:r>
              <a:rPr lang="en-CA" altLang="zh-CN" dirty="0" smtClean="0"/>
              <a:t>entrance </a:t>
            </a:r>
            <a:endParaRPr lang="en-US" dirty="0" smtClean="0"/>
          </a:p>
        </p:txBody>
      </p:sp>
      <p:sp>
        <p:nvSpPr>
          <p:cNvPr id="9" name="TextBox 8"/>
          <p:cNvSpPr txBox="1"/>
          <p:nvPr/>
        </p:nvSpPr>
        <p:spPr>
          <a:xfrm>
            <a:off x="3343960" y="741721"/>
            <a:ext cx="2969424" cy="6186310"/>
          </a:xfrm>
          <a:prstGeom prst="rect">
            <a:avLst/>
          </a:prstGeom>
          <a:noFill/>
        </p:spPr>
        <p:txBody>
          <a:bodyPr wrap="square" rtlCol="0">
            <a:spAutoFit/>
          </a:bodyPr>
          <a:lstStyle/>
          <a:p>
            <a:endParaRPr lang="en-US" dirty="0"/>
          </a:p>
          <a:p>
            <a:r>
              <a:rPr lang="en-US" b="1" dirty="0" smtClean="0"/>
              <a:t>     Tasks</a:t>
            </a:r>
          </a:p>
          <a:p>
            <a:pPr marL="285750" indent="-285750">
              <a:buFont typeface="Arial"/>
              <a:buChar char="•"/>
            </a:pPr>
            <a:r>
              <a:rPr lang="en-US" dirty="0" smtClean="0"/>
              <a:t>Bob launches </a:t>
            </a:r>
            <a:r>
              <a:rPr lang="en-US" dirty="0"/>
              <a:t>the </a:t>
            </a:r>
            <a:r>
              <a:rPr lang="en-US" dirty="0" smtClean="0"/>
              <a:t>app</a:t>
            </a:r>
          </a:p>
          <a:p>
            <a:pPr marL="285750" indent="-285750">
              <a:buFont typeface="Arial"/>
              <a:buChar char="•"/>
            </a:pPr>
            <a:r>
              <a:rPr lang="en-US" dirty="0" smtClean="0"/>
              <a:t>The </a:t>
            </a:r>
            <a:r>
              <a:rPr lang="en-US" dirty="0"/>
              <a:t>app automatically recognizes that </a:t>
            </a:r>
            <a:r>
              <a:rPr lang="en-US" dirty="0" smtClean="0"/>
              <a:t>he is not near by school, </a:t>
            </a:r>
            <a:r>
              <a:rPr lang="en-US" dirty="0"/>
              <a:t>so it </a:t>
            </a:r>
            <a:r>
              <a:rPr lang="en-US" dirty="0" smtClean="0"/>
              <a:t>displays a outdoor map for him</a:t>
            </a:r>
            <a:r>
              <a:rPr lang="en-CA" dirty="0" smtClean="0"/>
              <a:t>.</a:t>
            </a:r>
          </a:p>
          <a:p>
            <a:pPr marL="285750" indent="-285750">
              <a:buFont typeface="Arial"/>
              <a:buChar char="•"/>
            </a:pPr>
            <a:r>
              <a:rPr lang="en-CA" dirty="0" smtClean="0"/>
              <a:t>In app he enters the name E building and checks the outdoor maps for parking</a:t>
            </a:r>
            <a:endParaRPr lang="en-US" dirty="0" smtClean="0"/>
          </a:p>
          <a:p>
            <a:pPr marL="285750" indent="-285750">
              <a:buFont typeface="Arial"/>
              <a:buChar char="•"/>
            </a:pPr>
            <a:r>
              <a:rPr lang="en-US" dirty="0" smtClean="0"/>
              <a:t>He selects the nearest parking and entrance to take </a:t>
            </a:r>
          </a:p>
          <a:p>
            <a:pPr marL="285750" indent="-285750">
              <a:buFont typeface="Arial"/>
              <a:buChar char="•"/>
            </a:pPr>
            <a:r>
              <a:rPr lang="en-US" dirty="0" smtClean="0"/>
              <a:t>After </a:t>
            </a:r>
            <a:r>
              <a:rPr lang="en-US" dirty="0"/>
              <a:t>he </a:t>
            </a:r>
            <a:r>
              <a:rPr lang="en-US" dirty="0" smtClean="0"/>
              <a:t>arrived parking, he open the app again.</a:t>
            </a:r>
          </a:p>
          <a:p>
            <a:pPr marL="285750" indent="-285750">
              <a:buFont typeface="Arial"/>
              <a:buChar char="•"/>
            </a:pPr>
            <a:r>
              <a:rPr lang="en-US" dirty="0"/>
              <a:t>This time, app notices he </a:t>
            </a:r>
            <a:r>
              <a:rPr lang="en-US" dirty="0" smtClean="0"/>
              <a:t>is  near </a:t>
            </a:r>
            <a:r>
              <a:rPr lang="en-US" dirty="0"/>
              <a:t>by school, so it </a:t>
            </a:r>
            <a:r>
              <a:rPr lang="en-US" dirty="0" smtClean="0"/>
              <a:t>gives  </a:t>
            </a:r>
            <a:r>
              <a:rPr lang="en-US" dirty="0"/>
              <a:t>two</a:t>
            </a:r>
            <a:r>
              <a:rPr lang="zh-CN" altLang="en-US" dirty="0"/>
              <a:t> </a:t>
            </a:r>
            <a:r>
              <a:rPr lang="en-US" dirty="0"/>
              <a:t>option</a:t>
            </a:r>
            <a:r>
              <a:rPr lang="en-CA" dirty="0"/>
              <a:t> to </a:t>
            </a:r>
            <a:r>
              <a:rPr lang="en-CA" dirty="0" smtClean="0"/>
              <a:t>him, </a:t>
            </a:r>
            <a:r>
              <a:rPr lang="en-CA" dirty="0"/>
              <a:t>“indoor” and “outdoor”, and he choose</a:t>
            </a:r>
            <a:r>
              <a:rPr lang="zh-CN" altLang="en-US" dirty="0"/>
              <a:t> </a:t>
            </a:r>
            <a:r>
              <a:rPr lang="en-CA" altLang="zh-CN" dirty="0"/>
              <a:t>indoor.</a:t>
            </a:r>
          </a:p>
          <a:p>
            <a:pPr marL="285750" indent="-285750">
              <a:buFont typeface="Arial"/>
              <a:buChar char="•"/>
            </a:pPr>
            <a:endParaRPr lang="en-US" dirty="0" smtClean="0"/>
          </a:p>
        </p:txBody>
      </p:sp>
      <p:sp>
        <p:nvSpPr>
          <p:cNvPr id="13" name="TextBox 12"/>
          <p:cNvSpPr txBox="1"/>
          <p:nvPr/>
        </p:nvSpPr>
        <p:spPr>
          <a:xfrm>
            <a:off x="6313384" y="4256665"/>
            <a:ext cx="2221016" cy="2739212"/>
          </a:xfrm>
          <a:prstGeom prst="rect">
            <a:avLst/>
          </a:prstGeom>
          <a:noFill/>
        </p:spPr>
        <p:txBody>
          <a:bodyPr wrap="square" rtlCol="0">
            <a:spAutoFit/>
          </a:bodyPr>
          <a:lstStyle/>
          <a:p>
            <a:endParaRPr lang="en-US" dirty="0"/>
          </a:p>
          <a:p>
            <a:r>
              <a:rPr lang="en-US" b="1" dirty="0" smtClean="0"/>
              <a:t>     Context of use</a:t>
            </a:r>
          </a:p>
          <a:p>
            <a:pPr marL="285750" indent="-285750">
              <a:buFont typeface="Arial"/>
              <a:buChar char="•"/>
            </a:pPr>
            <a:r>
              <a:rPr lang="en-US" dirty="0" smtClean="0"/>
              <a:t>Come to school by driving his car </a:t>
            </a:r>
          </a:p>
          <a:p>
            <a:pPr marL="285750" indent="-285750">
              <a:buFont typeface="Arial"/>
              <a:buChar char="•"/>
            </a:pPr>
            <a:r>
              <a:rPr lang="en-US" dirty="0" smtClean="0"/>
              <a:t>Uses Samsung Galaxy4</a:t>
            </a:r>
          </a:p>
          <a:p>
            <a:pPr marL="285750" indent="-285750">
              <a:buFont typeface="Arial"/>
              <a:buChar char="•"/>
            </a:pPr>
            <a:r>
              <a:rPr lang="en-US" dirty="0" smtClean="0"/>
              <a:t>Uses app in the car for</a:t>
            </a:r>
            <a:r>
              <a:rPr lang="zh-CN" altLang="en-US" dirty="0" smtClean="0"/>
              <a:t> </a:t>
            </a:r>
            <a:r>
              <a:rPr lang="en-CA" altLang="zh-CN" dirty="0" smtClean="0"/>
              <a:t>navigation</a:t>
            </a:r>
          </a:p>
          <a:p>
            <a:pPr marL="285750" indent="-285750">
              <a:buFont typeface="Arial"/>
              <a:buChar char="•"/>
            </a:pPr>
            <a:r>
              <a:rPr lang="en-US" sz="1400" dirty="0" smtClean="0"/>
              <a:t>Uses it when he walks</a:t>
            </a:r>
          </a:p>
          <a:p>
            <a:pPr marL="285750" indent="-285750">
              <a:buFont typeface="Arial"/>
              <a:buChar char="•"/>
            </a:pPr>
            <a:endParaRPr lang="en-US" sz="1400" dirty="0" smtClean="0"/>
          </a:p>
        </p:txBody>
      </p:sp>
      <p:sp>
        <p:nvSpPr>
          <p:cNvPr id="3" name="TextBox 2"/>
          <p:cNvSpPr txBox="1"/>
          <p:nvPr/>
        </p:nvSpPr>
        <p:spPr>
          <a:xfrm>
            <a:off x="6186384" y="972553"/>
            <a:ext cx="2348016" cy="3693319"/>
          </a:xfrm>
          <a:prstGeom prst="rect">
            <a:avLst/>
          </a:prstGeom>
          <a:noFill/>
        </p:spPr>
        <p:txBody>
          <a:bodyPr wrap="square" rtlCol="0">
            <a:spAutoFit/>
          </a:bodyPr>
          <a:lstStyle/>
          <a:p>
            <a:pPr marL="285750" indent="-285750">
              <a:buFont typeface="Arial"/>
              <a:buChar char="•"/>
            </a:pPr>
            <a:r>
              <a:rPr lang="en-CA" altLang="zh-CN" dirty="0" smtClean="0"/>
              <a:t>On the indoor map, it displays all common</a:t>
            </a:r>
            <a:r>
              <a:rPr lang="zh-CN" altLang="en-US" dirty="0" smtClean="0"/>
              <a:t> </a:t>
            </a:r>
            <a:r>
              <a:rPr lang="en-US" altLang="zh-CN" dirty="0" smtClean="0"/>
              <a:t>facilities and </a:t>
            </a:r>
            <a:r>
              <a:rPr lang="en-US" dirty="0"/>
              <a:t>blue route </a:t>
            </a:r>
            <a:r>
              <a:rPr lang="en-US" dirty="0" smtClean="0"/>
              <a:t>for him</a:t>
            </a:r>
            <a:r>
              <a:rPr lang="en-US" altLang="zh-CN" dirty="0" smtClean="0"/>
              <a:t>.</a:t>
            </a:r>
            <a:r>
              <a:rPr lang="en-US" dirty="0" smtClean="0"/>
              <a:t> </a:t>
            </a:r>
          </a:p>
          <a:p>
            <a:pPr marL="285750" indent="-285750">
              <a:buFont typeface="Arial"/>
              <a:buChar char="•"/>
            </a:pPr>
            <a:r>
              <a:rPr lang="en-US" dirty="0" smtClean="0"/>
              <a:t>He enters the building and theatre that he wants to find </a:t>
            </a:r>
          </a:p>
          <a:p>
            <a:pPr marL="285750" indent="-285750">
              <a:buFont typeface="Arial"/>
              <a:buChar char="•"/>
            </a:pPr>
            <a:r>
              <a:rPr lang="en-US" dirty="0" smtClean="0"/>
              <a:t>Finally, he easily found the theater, by using indoor map.</a:t>
            </a:r>
            <a:endParaRPr lang="en-US" dirty="0"/>
          </a:p>
        </p:txBody>
      </p:sp>
      <p:pic>
        <p:nvPicPr>
          <p:cNvPr id="2" name="Picture 1" descr="older adult.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2206" y="972553"/>
            <a:ext cx="3011754" cy="2008605"/>
          </a:xfrm>
          <a:prstGeom prst="rect">
            <a:avLst/>
          </a:prstGeom>
        </p:spPr>
      </p:pic>
    </p:spTree>
    <p:extLst>
      <p:ext uri="{BB962C8B-B14F-4D97-AF65-F5344CB8AC3E}">
        <p14:creationId xmlns:p14="http://schemas.microsoft.com/office/powerpoint/2010/main" val="64322567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228600" y="0"/>
            <a:ext cx="8128000" cy="1018034"/>
          </a:xfrm>
        </p:spPr>
        <p:txBody>
          <a:bodyPr/>
          <a:lstStyle/>
          <a:p>
            <a:r>
              <a:rPr lang="en-US" dirty="0" smtClean="0"/>
              <a:t>Wireframe For Bob’s Scenario</a:t>
            </a:r>
            <a:endParaRPr lang="en-US" dirty="0"/>
          </a:p>
        </p:txBody>
      </p:sp>
      <p:pic>
        <p:nvPicPr>
          <p:cNvPr id="5" name="Picture 4" descr="Macintosh HD:Users:ethan:Documents:mad9034:ac:ACfinder-scenario4.png"/>
          <p:cNvPicPr/>
          <p:nvPr/>
        </p:nvPicPr>
        <p:blipFill>
          <a:blip r:embed="rId2">
            <a:extLst>
              <a:ext uri="{28A0092B-C50C-407E-A947-70E740481C1C}">
                <a14:useLocalDpi xmlns:a14="http://schemas.microsoft.com/office/drawing/2010/main" val="0"/>
              </a:ext>
            </a:extLst>
          </a:blip>
          <a:srcRect/>
          <a:stretch>
            <a:fillRect/>
          </a:stretch>
        </p:blipFill>
        <p:spPr bwMode="auto">
          <a:xfrm>
            <a:off x="520382" y="1255712"/>
            <a:ext cx="7353618" cy="5602288"/>
          </a:xfrm>
          <a:prstGeom prst="rect">
            <a:avLst/>
          </a:prstGeom>
          <a:noFill/>
          <a:ln>
            <a:noFill/>
          </a:ln>
        </p:spPr>
      </p:pic>
    </p:spTree>
    <p:extLst>
      <p:ext uri="{BB962C8B-B14F-4D97-AF65-F5344CB8AC3E}">
        <p14:creationId xmlns:p14="http://schemas.microsoft.com/office/powerpoint/2010/main" val="3167440632"/>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Decisions</a:t>
            </a:r>
            <a:endParaRPr lang="en-US" dirty="0"/>
          </a:p>
        </p:txBody>
      </p:sp>
      <p:sp>
        <p:nvSpPr>
          <p:cNvPr id="3" name="Title 1"/>
          <p:cNvSpPr txBox="1">
            <a:spLocks/>
          </p:cNvSpPr>
          <p:nvPr/>
        </p:nvSpPr>
        <p:spPr>
          <a:xfrm>
            <a:off x="457200" y="1565276"/>
            <a:ext cx="7620000" cy="4302124"/>
          </a:xfrm>
          <a:prstGeom prst="rect">
            <a:avLst/>
          </a:prstGeom>
        </p:spPr>
        <p:txBody>
          <a:bodyPr vert="horz" lIns="91440" tIns="45720" rIns="91440" bIns="45720" rtlCol="0" anchor="ctr">
            <a:noAutofit/>
          </a:bodyPr>
          <a:lst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a:lstStyle>
          <a:p>
            <a:r>
              <a:rPr lang="en-US" sz="2800" dirty="0" smtClean="0"/>
              <a:t>I would say we have created this so for new people in Algonquin College. When they visit in Algonquin they don’t feel like lost they can use the app which is totally user friendly, they don’t have to struggle with paper map anymore. They can find the location by using our app it has functionality such as fastest route  and works like a GPS and also give steps so user can easily find the location.</a:t>
            </a:r>
            <a:endParaRPr lang="en-US" sz="2800" dirty="0"/>
          </a:p>
        </p:txBody>
      </p:sp>
    </p:spTree>
    <p:extLst>
      <p:ext uri="{BB962C8B-B14F-4D97-AF65-F5344CB8AC3E}">
        <p14:creationId xmlns:p14="http://schemas.microsoft.com/office/powerpoint/2010/main" val="102671995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0" y="1671638"/>
            <a:ext cx="7620000" cy="1143000"/>
          </a:xfrm>
        </p:spPr>
        <p:txBody>
          <a:bodyPr>
            <a:normAutofit fontScale="90000"/>
          </a:bodyPr>
          <a:lstStyle/>
          <a:p>
            <a:r>
              <a:rPr lang="en-US" dirty="0" smtClean="0"/>
              <a:t>        Thank you </a:t>
            </a:r>
            <a:r>
              <a:rPr lang="en-US" dirty="0" smtClean="0">
                <a:sym typeface="Wingdings"/>
              </a:rPr>
              <a:t></a:t>
            </a:r>
            <a:r>
              <a:rPr lang="en-US" dirty="0" smtClean="0"/>
              <a:t> </a:t>
            </a:r>
            <a:br>
              <a:rPr lang="en-US" dirty="0" smtClean="0"/>
            </a:br>
            <a:r>
              <a:rPr lang="en-US" dirty="0"/>
              <a:t/>
            </a:r>
            <a:br>
              <a:rPr lang="en-US" dirty="0"/>
            </a:br>
            <a:r>
              <a:rPr lang="en-US" dirty="0" smtClean="0"/>
              <a:t>         Questions??</a:t>
            </a:r>
            <a:endParaRPr lang="en-US" dirty="0"/>
          </a:p>
        </p:txBody>
      </p:sp>
    </p:spTree>
    <p:extLst>
      <p:ext uri="{BB962C8B-B14F-4D97-AF65-F5344CB8AC3E}">
        <p14:creationId xmlns:p14="http://schemas.microsoft.com/office/powerpoint/2010/main" val="313409802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a:t>
            </a:r>
            <a:r>
              <a:rPr lang="en-US" dirty="0" smtClean="0"/>
              <a:t>of Project:</a:t>
            </a:r>
            <a:endParaRPr lang="en-US" dirty="0"/>
          </a:p>
        </p:txBody>
      </p:sp>
      <p:sp>
        <p:nvSpPr>
          <p:cNvPr id="4" name="Subtitle 2"/>
          <p:cNvSpPr txBox="1">
            <a:spLocks/>
          </p:cNvSpPr>
          <p:nvPr/>
        </p:nvSpPr>
        <p:spPr>
          <a:xfrm>
            <a:off x="457200" y="1457773"/>
            <a:ext cx="6461760" cy="4146849"/>
          </a:xfrm>
          <a:prstGeom prst="rect">
            <a:avLst/>
          </a:prstGeom>
        </p:spPr>
        <p:txBody>
          <a:bodyPr vert="horz" lIns="91440" tIns="45720" rIns="91440" bIns="45720" rtlCol="0">
            <a:normAutofit/>
          </a:bodyPr>
          <a:lstStyle>
            <a:lvl1pPr marL="342900" indent="-228600" algn="l" defTabSz="914400" rtl="0" eaLnBrk="1" latinLnBrk="0" hangingPunct="1">
              <a:spcBef>
                <a:spcPct val="20000"/>
              </a:spcBef>
              <a:buClr>
                <a:schemeClr val="accent1"/>
              </a:buClr>
              <a:buFont typeface="Arial" pitchFamily="34" charset="0"/>
              <a:buChar char="•"/>
              <a:defRPr sz="2200" kern="1200">
                <a:solidFill>
                  <a:schemeClr val="tx1"/>
                </a:solidFill>
                <a:latin typeface="+mn-lt"/>
                <a:ea typeface="+mn-ea"/>
                <a:cs typeface="+mn-cs"/>
              </a:defRPr>
            </a:lvl1pPr>
            <a:lvl2pPr marL="640080" indent="-228600" algn="l" defTabSz="914400" rtl="0" eaLnBrk="1" latinLnBrk="0" hangingPunct="1">
              <a:spcBef>
                <a:spcPct val="20000"/>
              </a:spcBef>
              <a:buClr>
                <a:schemeClr val="accent2"/>
              </a:buClr>
              <a:buFont typeface="Arial" pitchFamily="34" charset="0"/>
              <a:buChar char="•"/>
              <a:defRPr sz="2000" kern="1200">
                <a:solidFill>
                  <a:schemeClr val="tx1"/>
                </a:solidFill>
                <a:latin typeface="+mn-lt"/>
                <a:ea typeface="+mn-ea"/>
                <a:cs typeface="+mn-cs"/>
              </a:defRPr>
            </a:lvl2pPr>
            <a:lvl3pPr marL="1005840" indent="-228600" algn="l" defTabSz="914400" rtl="0" eaLnBrk="1" latinLnBrk="0" hangingPunct="1">
              <a:spcBef>
                <a:spcPct val="20000"/>
              </a:spcBef>
              <a:buClr>
                <a:schemeClr val="accent3"/>
              </a:buClr>
              <a:buFont typeface="Arial" pitchFamily="34" charset="0"/>
              <a:buChar char="•"/>
              <a:defRPr sz="1800" kern="1200">
                <a:solidFill>
                  <a:schemeClr val="tx1"/>
                </a:solidFill>
                <a:latin typeface="+mn-lt"/>
                <a:ea typeface="+mn-ea"/>
                <a:cs typeface="+mn-cs"/>
              </a:defRPr>
            </a:lvl3pPr>
            <a:lvl4pPr marL="1280160" indent="-228600" algn="l" defTabSz="914400" rtl="0" eaLnBrk="1" latinLnBrk="0" hangingPunct="1">
              <a:spcBef>
                <a:spcPct val="20000"/>
              </a:spcBef>
              <a:buClr>
                <a:schemeClr val="accent4"/>
              </a:buClr>
              <a:buFont typeface="Arial" pitchFamily="34" charset="0"/>
              <a:buChar char="•"/>
              <a:defRPr sz="1600" kern="1200">
                <a:solidFill>
                  <a:schemeClr val="tx1"/>
                </a:solidFill>
                <a:latin typeface="+mn-lt"/>
                <a:ea typeface="+mn-ea"/>
                <a:cs typeface="+mn-cs"/>
              </a:defRPr>
            </a:lvl4pPr>
            <a:lvl5pPr marL="1554480" indent="-228600" algn="l" defTabSz="914400" rtl="0" eaLnBrk="1" latinLnBrk="0" hangingPunct="1">
              <a:spcBef>
                <a:spcPct val="20000"/>
              </a:spcBef>
              <a:buClr>
                <a:schemeClr val="accent5"/>
              </a:buClr>
              <a:buFont typeface="Arial" pitchFamily="34" charset="0"/>
              <a:buChar char="•"/>
              <a:defRPr sz="1400" kern="1200" baseline="0">
                <a:solidFill>
                  <a:schemeClr val="tx1"/>
                </a:solidFill>
                <a:latin typeface="+mn-lt"/>
                <a:ea typeface="+mn-ea"/>
                <a:cs typeface="+mn-cs"/>
              </a:defRPr>
            </a:lvl5pPr>
            <a:lvl6pPr marL="1737360" indent="-182880" algn="l" defTabSz="914400" rtl="0" eaLnBrk="1" latinLnBrk="0" hangingPunct="1">
              <a:spcBef>
                <a:spcPct val="20000"/>
              </a:spcBef>
              <a:buClr>
                <a:schemeClr val="accent1"/>
              </a:buClr>
              <a:buFont typeface="Arial" pitchFamily="34" charset="0"/>
              <a:buChar char="•"/>
              <a:defRPr sz="1400" kern="1200" baseline="0">
                <a:solidFill>
                  <a:schemeClr val="tx1"/>
                </a:solidFill>
                <a:latin typeface="+mn-lt"/>
                <a:ea typeface="+mn-ea"/>
                <a:cs typeface="+mn-cs"/>
              </a:defRPr>
            </a:lvl6pPr>
            <a:lvl7pPr marL="1920240" indent="-182880" algn="l" defTabSz="914400" rtl="0" eaLnBrk="1" latinLnBrk="0" hangingPunct="1">
              <a:spcBef>
                <a:spcPct val="20000"/>
              </a:spcBef>
              <a:buClr>
                <a:schemeClr val="accent2"/>
              </a:buClr>
              <a:buFont typeface="Arial" pitchFamily="34" charset="0"/>
              <a:buChar char="•"/>
              <a:defRPr sz="1400" kern="1200">
                <a:solidFill>
                  <a:schemeClr val="tx1"/>
                </a:solidFill>
                <a:latin typeface="+mn-lt"/>
                <a:ea typeface="+mn-ea"/>
                <a:cs typeface="+mn-cs"/>
              </a:defRPr>
            </a:lvl7pPr>
            <a:lvl8pPr marL="2103120" indent="-182880" algn="l" defTabSz="914400" rtl="0" eaLnBrk="1" latinLnBrk="0" hangingPunct="1">
              <a:spcBef>
                <a:spcPct val="20000"/>
              </a:spcBef>
              <a:buClr>
                <a:schemeClr val="accent3"/>
              </a:buClr>
              <a:buFont typeface="Arial" pitchFamily="34" charset="0"/>
              <a:buChar char="•"/>
              <a:defRPr sz="1400" kern="1200">
                <a:solidFill>
                  <a:schemeClr val="tx1"/>
                </a:solidFill>
                <a:latin typeface="+mn-lt"/>
                <a:ea typeface="+mn-ea"/>
                <a:cs typeface="+mn-cs"/>
              </a:defRPr>
            </a:lvl8pPr>
            <a:lvl9pPr marL="2286000" indent="-182880" algn="l" defTabSz="914400" rtl="0" eaLnBrk="1" latinLnBrk="0" hangingPunct="1">
              <a:spcBef>
                <a:spcPct val="20000"/>
              </a:spcBef>
              <a:buClr>
                <a:schemeClr val="accent4"/>
              </a:buClr>
              <a:buFont typeface="Arial" pitchFamily="34" charset="0"/>
              <a:buChar char="•"/>
              <a:defRPr sz="1400" kern="1200">
                <a:solidFill>
                  <a:schemeClr val="tx1"/>
                </a:solidFill>
                <a:latin typeface="+mn-lt"/>
                <a:ea typeface="+mn-ea"/>
                <a:cs typeface="+mn-cs"/>
              </a:defRPr>
            </a:lvl9pPr>
          </a:lstStyle>
          <a:p>
            <a:pPr>
              <a:buFont typeface="Courier New"/>
              <a:buChar char="o"/>
            </a:pPr>
            <a:r>
              <a:rPr lang="en-US" sz="2800" b="1" dirty="0" smtClean="0">
                <a:solidFill>
                  <a:schemeClr val="tx2"/>
                </a:solidFill>
              </a:rPr>
              <a:t> Algonquin College Room Finder is about finding the right location. It helps everyone to find room, building and parking lots.</a:t>
            </a:r>
          </a:p>
          <a:p>
            <a:pPr>
              <a:buFont typeface="Courier New"/>
              <a:buChar char="o"/>
            </a:pPr>
            <a:r>
              <a:rPr lang="en-US" sz="2800" b="1" dirty="0">
                <a:solidFill>
                  <a:schemeClr val="tx2"/>
                </a:solidFill>
              </a:rPr>
              <a:t> </a:t>
            </a:r>
            <a:r>
              <a:rPr lang="en-US" sz="2800" b="1" dirty="0" smtClean="0">
                <a:solidFill>
                  <a:schemeClr val="tx2"/>
                </a:solidFill>
              </a:rPr>
              <a:t>This app has different functionalities like student can search outdoor and indoor maps.</a:t>
            </a:r>
            <a:endParaRPr lang="en-US" sz="2800" b="1" dirty="0" smtClean="0">
              <a:solidFill>
                <a:schemeClr val="tx2"/>
              </a:solidFill>
            </a:endParaRPr>
          </a:p>
          <a:p>
            <a:pPr>
              <a:buFont typeface="Courier New"/>
              <a:buChar char="o"/>
            </a:pPr>
            <a:r>
              <a:rPr lang="en-US" sz="2800" b="1" dirty="0" smtClean="0">
                <a:solidFill>
                  <a:schemeClr val="tx2"/>
                </a:solidFill>
              </a:rPr>
              <a:t>Our app is user friendly and user can run it easily</a:t>
            </a:r>
          </a:p>
        </p:txBody>
      </p:sp>
    </p:spTree>
    <p:extLst>
      <p:ext uri="{BB962C8B-B14F-4D97-AF65-F5344CB8AC3E}">
        <p14:creationId xmlns:p14="http://schemas.microsoft.com/office/powerpoint/2010/main" val="82851006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User Research</a:t>
            </a:r>
            <a:endParaRPr lang="en-US" dirty="0"/>
          </a:p>
        </p:txBody>
      </p:sp>
      <p:sp>
        <p:nvSpPr>
          <p:cNvPr id="3" name="Title 1"/>
          <p:cNvSpPr txBox="1">
            <a:spLocks/>
          </p:cNvSpPr>
          <p:nvPr/>
        </p:nvSpPr>
        <p:spPr>
          <a:xfrm>
            <a:off x="457200" y="1191841"/>
            <a:ext cx="7620000" cy="5276892"/>
          </a:xfrm>
          <a:prstGeom prst="rect">
            <a:avLst/>
          </a:prstGeom>
        </p:spPr>
        <p:txBody>
          <a:bodyPr vert="horz" lIns="91440" tIns="45720" rIns="91440" bIns="45720" rtlCol="0" anchor="ctr">
            <a:noAutofit/>
          </a:bodyPr>
          <a:lst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a:lstStyle>
          <a:p>
            <a:r>
              <a:rPr lang="en-US" sz="2600" dirty="0" smtClean="0"/>
              <a:t>During Research we talked to different students, help desk workers and visitors as well. We got the following points during research:</a:t>
            </a:r>
          </a:p>
          <a:p>
            <a:pPr marL="457200" indent="-457200">
              <a:buFont typeface="Courier New"/>
              <a:buChar char="o"/>
            </a:pPr>
            <a:r>
              <a:rPr lang="en-US" sz="2600" dirty="0" smtClean="0"/>
              <a:t>Students, visitors and new teachers they don’t understand the Algonquin </a:t>
            </a:r>
            <a:r>
              <a:rPr lang="en-US" sz="2600" dirty="0"/>
              <a:t>C</a:t>
            </a:r>
            <a:r>
              <a:rPr lang="en-US" sz="2600" dirty="0" smtClean="0"/>
              <a:t>ollege Map.</a:t>
            </a:r>
          </a:p>
          <a:p>
            <a:pPr marL="457200" indent="-457200">
              <a:buFont typeface="Courier New"/>
              <a:buChar char="o"/>
            </a:pPr>
            <a:r>
              <a:rPr lang="en-US" sz="2600" dirty="0" smtClean="0"/>
              <a:t>There is no other way for them without asking someone to get the right place.</a:t>
            </a:r>
          </a:p>
          <a:p>
            <a:pPr marL="457200" indent="-457200">
              <a:buFont typeface="Courier New"/>
              <a:buChar char="o"/>
            </a:pPr>
            <a:r>
              <a:rPr lang="en-US" sz="2600" dirty="0" smtClean="0"/>
              <a:t>They were asking the help desk workers to get to the location</a:t>
            </a:r>
          </a:p>
          <a:p>
            <a:endParaRPr lang="en-US" sz="2600" dirty="0" smtClean="0"/>
          </a:p>
          <a:p>
            <a:pPr marL="457200" indent="-457200">
              <a:buFont typeface="Courier New"/>
              <a:buChar char="o"/>
            </a:pPr>
            <a:endParaRPr lang="en-US" sz="2600" dirty="0" smtClean="0"/>
          </a:p>
        </p:txBody>
      </p:sp>
    </p:spTree>
    <p:extLst>
      <p:ext uri="{BB962C8B-B14F-4D97-AF65-F5344CB8AC3E}">
        <p14:creationId xmlns:p14="http://schemas.microsoft.com/office/powerpoint/2010/main" val="2775040808"/>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Personas</a:t>
            </a:r>
            <a:endParaRPr lang="en-US" dirty="0"/>
          </a:p>
        </p:txBody>
      </p:sp>
      <p:sp>
        <p:nvSpPr>
          <p:cNvPr id="3" name="Title 1"/>
          <p:cNvSpPr txBox="1">
            <a:spLocks/>
          </p:cNvSpPr>
          <p:nvPr/>
        </p:nvSpPr>
        <p:spPr>
          <a:xfrm>
            <a:off x="609600" y="1417637"/>
            <a:ext cx="7620000" cy="4147272"/>
          </a:xfrm>
          <a:prstGeom prst="rect">
            <a:avLst/>
          </a:prstGeom>
        </p:spPr>
        <p:txBody>
          <a:bodyPr vert="horz" lIns="91440" tIns="45720" rIns="91440" bIns="45720" rtlCol="0" anchor="ctr">
            <a:noAutofit/>
          </a:bodyPr>
          <a:lst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a:lstStyle>
          <a:p>
            <a:r>
              <a:rPr lang="en-US" sz="2600" dirty="0" smtClean="0"/>
              <a:t>In this project there are four person who are representing different situations.</a:t>
            </a:r>
          </a:p>
          <a:p>
            <a:r>
              <a:rPr lang="en-US" sz="2600" b="1" dirty="0" smtClean="0"/>
              <a:t>Jiana new </a:t>
            </a:r>
            <a:r>
              <a:rPr lang="en-US" sz="2600" b="1" dirty="0"/>
              <a:t>A</a:t>
            </a:r>
            <a:r>
              <a:rPr lang="en-US" sz="2600" b="1" dirty="0" smtClean="0"/>
              <a:t>lgonquin student </a:t>
            </a:r>
          </a:p>
          <a:p>
            <a:pPr marL="457200" indent="-457200">
              <a:buFont typeface="Courier New"/>
              <a:buChar char="o"/>
            </a:pPr>
            <a:r>
              <a:rPr lang="en-US" sz="2600" dirty="0" smtClean="0"/>
              <a:t>20 years,  from Spain and taking computer engineering program in Algonquin College </a:t>
            </a:r>
          </a:p>
          <a:p>
            <a:r>
              <a:rPr lang="en-US" sz="2600" b="1" dirty="0" smtClean="0"/>
              <a:t>Jagdish Information Desk Worker</a:t>
            </a:r>
          </a:p>
          <a:p>
            <a:pPr marL="457200" indent="-457200">
              <a:buFont typeface="Courier New"/>
              <a:buChar char="o"/>
            </a:pPr>
            <a:r>
              <a:rPr lang="en-US" sz="2600" dirty="0" smtClean="0"/>
              <a:t>24 years, from India and help students to find locations</a:t>
            </a:r>
          </a:p>
          <a:p>
            <a:r>
              <a:rPr lang="en-US" sz="2600" b="1" dirty="0" smtClean="0"/>
              <a:t>Bob Visitor</a:t>
            </a:r>
          </a:p>
          <a:p>
            <a:pPr marL="457200" indent="-457200">
              <a:buFont typeface="Courier New"/>
              <a:buChar char="o"/>
            </a:pPr>
            <a:r>
              <a:rPr lang="en-US" sz="2600" dirty="0" smtClean="0"/>
              <a:t>50years,  Canadian and runs software company JKS technologies </a:t>
            </a:r>
          </a:p>
          <a:p>
            <a:endParaRPr lang="en-US" sz="2600" dirty="0" smtClean="0"/>
          </a:p>
        </p:txBody>
      </p:sp>
    </p:spTree>
    <p:extLst>
      <p:ext uri="{BB962C8B-B14F-4D97-AF65-F5344CB8AC3E}">
        <p14:creationId xmlns:p14="http://schemas.microsoft.com/office/powerpoint/2010/main" val="111217156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Scenarios</a:t>
            </a:r>
            <a:br>
              <a:rPr lang="en-US" dirty="0" smtClean="0"/>
            </a:br>
            <a:r>
              <a:rPr lang="en-US" sz="2600" dirty="0" smtClean="0"/>
              <a:t>Four  different scenarios for our project:</a:t>
            </a:r>
            <a:endParaRPr lang="en-US" sz="2600" dirty="0"/>
          </a:p>
        </p:txBody>
      </p:sp>
      <p:sp>
        <p:nvSpPr>
          <p:cNvPr id="3" name="Title 1"/>
          <p:cNvSpPr txBox="1">
            <a:spLocks/>
          </p:cNvSpPr>
          <p:nvPr/>
        </p:nvSpPr>
        <p:spPr>
          <a:xfrm>
            <a:off x="609600" y="1406814"/>
            <a:ext cx="7620000" cy="3059369"/>
          </a:xfrm>
          <a:prstGeom prst="rect">
            <a:avLst/>
          </a:prstGeom>
        </p:spPr>
        <p:txBody>
          <a:bodyPr vert="horz" lIns="91440" tIns="45720" rIns="91440" bIns="45720" rtlCol="0" anchor="ctr">
            <a:noAutofit/>
          </a:bodyPr>
          <a:lstStyle>
            <a:lvl1pPr algn="l" defTabSz="914400" rtl="0" eaLnBrk="1" latinLnBrk="0" hangingPunct="1">
              <a:spcBef>
                <a:spcPct val="0"/>
              </a:spcBef>
              <a:buNone/>
              <a:defRPr sz="4600" kern="1200" cap="none" spc="-100" baseline="0">
                <a:ln>
                  <a:noFill/>
                </a:ln>
                <a:solidFill>
                  <a:schemeClr val="tx2"/>
                </a:solidFill>
                <a:effectLst/>
                <a:latin typeface="+mj-lt"/>
                <a:ea typeface="+mj-ea"/>
                <a:cs typeface="+mj-cs"/>
              </a:defRPr>
            </a:lvl1pPr>
          </a:lstStyle>
          <a:p>
            <a:pPr marL="457200" indent="-457200">
              <a:buFont typeface="Courier New"/>
              <a:buChar char="o"/>
            </a:pPr>
            <a:r>
              <a:rPr lang="en-US" sz="2600" b="1" dirty="0" smtClean="0"/>
              <a:t>Jiana’ s way from baseline to class</a:t>
            </a:r>
          </a:p>
          <a:p>
            <a:pPr marL="457200" indent="-457200">
              <a:buFont typeface="Courier New"/>
              <a:buChar char="o"/>
            </a:pPr>
            <a:r>
              <a:rPr lang="en-US" sz="2600" b="1" dirty="0" smtClean="0"/>
              <a:t>Jiana’s fastest way from baseline to class</a:t>
            </a:r>
          </a:p>
          <a:p>
            <a:pPr marL="457200" indent="-457200">
              <a:buFont typeface="Courier New"/>
              <a:buChar char="o"/>
            </a:pPr>
            <a:r>
              <a:rPr lang="en-US" sz="2600" b="1" dirty="0" smtClean="0"/>
              <a:t>Jagdish is helping students by explaining directions</a:t>
            </a:r>
          </a:p>
          <a:p>
            <a:pPr marL="457200" indent="-457200">
              <a:buFont typeface="Courier New"/>
              <a:buChar char="o"/>
            </a:pPr>
            <a:r>
              <a:rPr lang="en-US" sz="2600" b="1" dirty="0" smtClean="0"/>
              <a:t>Bob’s first visit in Algonquin College</a:t>
            </a:r>
          </a:p>
          <a:p>
            <a:pPr marL="457200" indent="-457200">
              <a:buFont typeface="Courier New"/>
              <a:buChar char="o"/>
            </a:pPr>
            <a:endParaRPr lang="en-US" sz="2600" b="1" dirty="0"/>
          </a:p>
        </p:txBody>
      </p:sp>
    </p:spTree>
    <p:extLst>
      <p:ext uri="{BB962C8B-B14F-4D97-AF65-F5344CB8AC3E}">
        <p14:creationId xmlns:p14="http://schemas.microsoft.com/office/powerpoint/2010/main" val="134119422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41121" y="87385"/>
            <a:ext cx="6583195" cy="523220"/>
          </a:xfrm>
          <a:prstGeom prst="rect">
            <a:avLst/>
          </a:prstGeom>
          <a:noFill/>
        </p:spPr>
        <p:txBody>
          <a:bodyPr wrap="square" rtlCol="0">
            <a:spAutoFit/>
          </a:bodyPr>
          <a:lstStyle/>
          <a:p>
            <a:endParaRPr lang="en-US" sz="1200" b="0" i="0" u="none" strike="noStrike" baseline="0" dirty="0" smtClean="0">
              <a:solidFill>
                <a:srgbClr val="000000"/>
              </a:solidFill>
              <a:latin typeface="Arial"/>
            </a:endParaRPr>
          </a:p>
          <a:p>
            <a:r>
              <a:rPr lang="en-US" sz="1600" b="1" dirty="0" smtClean="0">
                <a:latin typeface="Arial"/>
              </a:rPr>
              <a:t>Persona: Jiana Algonquin new student </a:t>
            </a:r>
            <a:r>
              <a:rPr lang="en-CA" sz="1600" b="1" dirty="0" smtClean="0">
                <a:latin typeface="Arial"/>
              </a:rPr>
              <a:t>(</a:t>
            </a:r>
            <a:r>
              <a:rPr lang="en-US" sz="1600" b="1" dirty="0" smtClean="0"/>
              <a:t>primary</a:t>
            </a:r>
            <a:r>
              <a:rPr lang="en-CA" sz="1600" b="1" dirty="0" smtClean="0">
                <a:latin typeface="Arial"/>
              </a:rPr>
              <a:t>)</a:t>
            </a:r>
            <a:endParaRPr lang="en-US" sz="1600" b="1" dirty="0"/>
          </a:p>
        </p:txBody>
      </p:sp>
      <p:sp>
        <p:nvSpPr>
          <p:cNvPr id="7" name="TextBox 6"/>
          <p:cNvSpPr txBox="1"/>
          <p:nvPr/>
        </p:nvSpPr>
        <p:spPr>
          <a:xfrm>
            <a:off x="141121" y="3816416"/>
            <a:ext cx="3747575" cy="2585323"/>
          </a:xfrm>
          <a:prstGeom prst="rect">
            <a:avLst/>
          </a:prstGeom>
          <a:noFill/>
        </p:spPr>
        <p:txBody>
          <a:bodyPr wrap="square" rtlCol="0">
            <a:spAutoFit/>
          </a:bodyPr>
          <a:lstStyle/>
          <a:p>
            <a:r>
              <a:rPr lang="en-US" b="1" dirty="0" smtClean="0"/>
              <a:t>Description</a:t>
            </a:r>
            <a:r>
              <a:rPr lang="zh-CN" altLang="en-US" b="1" dirty="0" smtClean="0"/>
              <a:t>：</a:t>
            </a:r>
            <a:endParaRPr lang="en-CA" altLang="zh-CN" b="1" dirty="0" smtClean="0"/>
          </a:p>
          <a:p>
            <a:pPr marL="285750" indent="-285750">
              <a:buFont typeface="Arial"/>
              <a:buChar char="•"/>
            </a:pPr>
            <a:r>
              <a:rPr lang="en-US" altLang="zh-CN" sz="1600" dirty="0" smtClean="0"/>
              <a:t>Age: 20</a:t>
            </a:r>
          </a:p>
          <a:p>
            <a:pPr marL="285750" indent="-285750">
              <a:buFont typeface="Arial"/>
              <a:buChar char="•"/>
            </a:pPr>
            <a:r>
              <a:rPr lang="en-US" altLang="zh-CN" sz="1600" dirty="0" smtClean="0"/>
              <a:t>Name: Jiana</a:t>
            </a:r>
          </a:p>
          <a:p>
            <a:pPr marL="285750" indent="-285750">
              <a:buFont typeface="Arial"/>
              <a:buChar char="•"/>
            </a:pPr>
            <a:r>
              <a:rPr lang="en-US" altLang="zh-CN" sz="1600" dirty="0" smtClean="0"/>
              <a:t>Student: Algonquin College</a:t>
            </a:r>
          </a:p>
          <a:p>
            <a:pPr marL="285750" indent="-285750">
              <a:buFont typeface="Arial"/>
              <a:buChar char="•"/>
            </a:pPr>
            <a:r>
              <a:rPr lang="en-US" altLang="zh-CN" sz="1600" dirty="0" smtClean="0"/>
              <a:t>Nationality : Spain</a:t>
            </a:r>
          </a:p>
          <a:p>
            <a:pPr marL="285750" indent="-285750">
              <a:buFont typeface="Arial"/>
              <a:buChar char="•"/>
            </a:pPr>
            <a:r>
              <a:rPr lang="en-US" altLang="zh-CN" sz="1600" dirty="0" smtClean="0"/>
              <a:t>Program : Computer Engineering</a:t>
            </a:r>
          </a:p>
          <a:p>
            <a:pPr marL="285750" indent="-285750">
              <a:buFont typeface="Arial"/>
              <a:buChar char="•"/>
            </a:pPr>
            <a:r>
              <a:rPr lang="en-US" altLang="zh-CN" sz="1600" dirty="0" smtClean="0"/>
              <a:t>Motivation</a:t>
            </a:r>
            <a:r>
              <a:rPr lang="zh-CN" altLang="en-US" sz="1600" dirty="0" smtClean="0"/>
              <a:t>：</a:t>
            </a:r>
            <a:r>
              <a:rPr lang="en-US" altLang="zh-CN" sz="1600" dirty="0" smtClean="0"/>
              <a:t>High</a:t>
            </a:r>
          </a:p>
          <a:p>
            <a:pPr marL="285750" indent="-285750">
              <a:buFont typeface="Arial"/>
              <a:buChar char="•"/>
            </a:pPr>
            <a:r>
              <a:rPr lang="en-US" altLang="zh-CN" sz="1600" dirty="0" smtClean="0"/>
              <a:t>First year Student</a:t>
            </a:r>
          </a:p>
          <a:p>
            <a:pPr marL="285750" indent="-285750">
              <a:buFont typeface="Arial"/>
              <a:buChar char="•"/>
            </a:pPr>
            <a:r>
              <a:rPr lang="en-US" altLang="zh-CN" sz="1600" dirty="0" smtClean="0"/>
              <a:t>Have HTC one smart phone</a:t>
            </a:r>
          </a:p>
          <a:p>
            <a:pPr marL="285750" indent="-285750">
              <a:buFont typeface="Arial"/>
              <a:buChar char="•"/>
            </a:pPr>
            <a:r>
              <a:rPr lang="en-US" altLang="zh-CN" sz="1600" dirty="0" smtClean="0"/>
              <a:t>Takes public transportation</a:t>
            </a:r>
            <a:endParaRPr lang="en-US" altLang="zh-CN" sz="1600" dirty="0"/>
          </a:p>
        </p:txBody>
      </p:sp>
      <p:sp>
        <p:nvSpPr>
          <p:cNvPr id="8" name="TextBox 7"/>
          <p:cNvSpPr txBox="1"/>
          <p:nvPr/>
        </p:nvSpPr>
        <p:spPr>
          <a:xfrm>
            <a:off x="3175262" y="805431"/>
            <a:ext cx="2878812" cy="2616101"/>
          </a:xfrm>
          <a:prstGeom prst="rect">
            <a:avLst/>
          </a:prstGeom>
          <a:noFill/>
        </p:spPr>
        <p:txBody>
          <a:bodyPr wrap="square" rtlCol="0">
            <a:spAutoFit/>
          </a:bodyPr>
          <a:lstStyle/>
          <a:p>
            <a:endParaRPr lang="en-US" dirty="0"/>
          </a:p>
          <a:p>
            <a:r>
              <a:rPr lang="en-US" dirty="0" smtClean="0"/>
              <a:t>     </a:t>
            </a:r>
            <a:r>
              <a:rPr lang="en-US" b="1" dirty="0" smtClean="0"/>
              <a:t>Goals </a:t>
            </a:r>
            <a:r>
              <a:rPr lang="en-US" b="1" dirty="0"/>
              <a:t>and </a:t>
            </a:r>
            <a:r>
              <a:rPr lang="en-US" b="1" dirty="0" smtClean="0"/>
              <a:t>Attitudes:</a:t>
            </a:r>
          </a:p>
          <a:p>
            <a:pPr marL="285750" indent="-285750">
              <a:buFont typeface="Arial"/>
              <a:buChar char="•"/>
            </a:pPr>
            <a:r>
              <a:rPr lang="en-US" sz="1600" dirty="0" smtClean="0"/>
              <a:t>Wants to find  correct</a:t>
            </a:r>
            <a:r>
              <a:rPr lang="zh-CN" altLang="en-US" sz="1600" dirty="0" smtClean="0"/>
              <a:t> </a:t>
            </a:r>
            <a:r>
              <a:rPr lang="en-CA" altLang="zh-CN" sz="1600" dirty="0" smtClean="0"/>
              <a:t>location on time</a:t>
            </a:r>
          </a:p>
          <a:p>
            <a:pPr marL="285750" indent="-285750">
              <a:buFont typeface="Arial"/>
              <a:buChar char="•"/>
            </a:pPr>
            <a:r>
              <a:rPr lang="en-CA" sz="1600" dirty="0" smtClean="0"/>
              <a:t>W</a:t>
            </a:r>
            <a:r>
              <a:rPr lang="en-US" sz="1600" dirty="0" smtClean="0"/>
              <a:t>ants to find the an fastest indoor route to get the class when weather is bad</a:t>
            </a:r>
            <a:endParaRPr lang="en-US" sz="1600" dirty="0"/>
          </a:p>
          <a:p>
            <a:pPr marL="285750" indent="-285750">
              <a:buFont typeface="Arial"/>
              <a:buChar char="•"/>
            </a:pPr>
            <a:r>
              <a:rPr lang="en-US" sz="1600" dirty="0" smtClean="0"/>
              <a:t>Find out how long it will take to get from one class to the baseline station </a:t>
            </a:r>
          </a:p>
        </p:txBody>
      </p:sp>
      <p:sp>
        <p:nvSpPr>
          <p:cNvPr id="9" name="TextBox 8"/>
          <p:cNvSpPr txBox="1"/>
          <p:nvPr/>
        </p:nvSpPr>
        <p:spPr>
          <a:xfrm>
            <a:off x="3218334" y="3108529"/>
            <a:ext cx="2969424" cy="3801040"/>
          </a:xfrm>
          <a:prstGeom prst="rect">
            <a:avLst/>
          </a:prstGeom>
          <a:noFill/>
        </p:spPr>
        <p:txBody>
          <a:bodyPr wrap="square" rtlCol="0">
            <a:spAutoFit/>
          </a:bodyPr>
          <a:lstStyle/>
          <a:p>
            <a:endParaRPr lang="en-US" sz="1550" dirty="0"/>
          </a:p>
          <a:p>
            <a:r>
              <a:rPr lang="en-US" sz="1550" b="1" dirty="0" smtClean="0"/>
              <a:t>     </a:t>
            </a:r>
            <a:r>
              <a:rPr lang="en-US" b="1" dirty="0" smtClean="0"/>
              <a:t>Tasks:</a:t>
            </a:r>
          </a:p>
          <a:p>
            <a:pPr marL="285750" indent="-285750">
              <a:buFont typeface="Arial"/>
              <a:buChar char="•"/>
            </a:pPr>
            <a:r>
              <a:rPr lang="en-US" sz="1600" dirty="0" smtClean="0"/>
              <a:t>Uses app to find a room in Algonquin</a:t>
            </a:r>
          </a:p>
          <a:p>
            <a:pPr marL="285750" indent="-285750">
              <a:buFont typeface="Arial"/>
              <a:buChar char="•"/>
            </a:pPr>
            <a:r>
              <a:rPr lang="en-US" sz="1600" dirty="0"/>
              <a:t>S</a:t>
            </a:r>
            <a:r>
              <a:rPr lang="en-US" sz="1600" dirty="0" smtClean="0"/>
              <a:t>ee online map of Algonquin college</a:t>
            </a:r>
          </a:p>
          <a:p>
            <a:pPr marL="285750" indent="-285750">
              <a:buFont typeface="Arial"/>
              <a:buChar char="•"/>
            </a:pPr>
            <a:r>
              <a:rPr lang="en-US" sz="1600" dirty="0" smtClean="0"/>
              <a:t>Before leaving home ,  she calculate</a:t>
            </a:r>
            <a:r>
              <a:rPr lang="zh-CN" altLang="en-US" sz="1600" dirty="0" smtClean="0"/>
              <a:t> </a:t>
            </a:r>
            <a:r>
              <a:rPr lang="en-CA" altLang="zh-CN" sz="1600" dirty="0" smtClean="0"/>
              <a:t>the best direction for her,</a:t>
            </a:r>
            <a:r>
              <a:rPr lang="en-CA" sz="1600" dirty="0" smtClean="0"/>
              <a:t> when she has multiple choices </a:t>
            </a:r>
          </a:p>
          <a:p>
            <a:pPr marL="285750" indent="-285750">
              <a:buFont typeface="Arial"/>
              <a:buChar char="•"/>
            </a:pPr>
            <a:r>
              <a:rPr lang="en-CA" sz="1600" dirty="0" smtClean="0"/>
              <a:t>Follow the steps given by</a:t>
            </a:r>
            <a:r>
              <a:rPr lang="en-CA" altLang="zh-CN" sz="1600" dirty="0" smtClean="0"/>
              <a:t> app such as what</a:t>
            </a:r>
            <a:r>
              <a:rPr lang="en-CA" sz="1600" dirty="0" smtClean="0"/>
              <a:t> is the next step , when she arrives a</a:t>
            </a:r>
            <a:r>
              <a:rPr lang="zh-CN" altLang="en-US" sz="1600" dirty="0" smtClean="0"/>
              <a:t> </a:t>
            </a:r>
            <a:r>
              <a:rPr lang="en-US" altLang="zh-CN" sz="1600" dirty="0" smtClean="0"/>
              <a:t>intersection</a:t>
            </a:r>
            <a:endParaRPr lang="en-US" sz="1600" dirty="0" smtClean="0"/>
          </a:p>
          <a:p>
            <a:pPr marL="285750" indent="-285750">
              <a:buFont typeface="Arial"/>
              <a:buChar char="•"/>
            </a:pPr>
            <a:endParaRPr lang="en-US" sz="1550" dirty="0"/>
          </a:p>
        </p:txBody>
      </p:sp>
      <p:pic>
        <p:nvPicPr>
          <p:cNvPr id="10" name="Picture 9"/>
          <p:cNvPicPr>
            <a:picLocks noChangeAspect="1"/>
          </p:cNvPicPr>
          <p:nvPr/>
        </p:nvPicPr>
        <p:blipFill rotWithShape="1">
          <a:blip r:embed="rId2"/>
          <a:srcRect l="-537" r="7349"/>
          <a:stretch/>
        </p:blipFill>
        <p:spPr>
          <a:xfrm>
            <a:off x="256991" y="805431"/>
            <a:ext cx="2767825" cy="2337780"/>
          </a:xfrm>
          <a:prstGeom prst="rect">
            <a:avLst/>
          </a:prstGeom>
        </p:spPr>
      </p:pic>
      <p:sp>
        <p:nvSpPr>
          <p:cNvPr id="12" name="TextBox 11"/>
          <p:cNvSpPr txBox="1"/>
          <p:nvPr/>
        </p:nvSpPr>
        <p:spPr>
          <a:xfrm>
            <a:off x="6054074" y="807566"/>
            <a:ext cx="2478532" cy="2369880"/>
          </a:xfrm>
          <a:prstGeom prst="rect">
            <a:avLst/>
          </a:prstGeom>
          <a:noFill/>
        </p:spPr>
        <p:txBody>
          <a:bodyPr wrap="square" rtlCol="0">
            <a:spAutoFit/>
          </a:bodyPr>
          <a:lstStyle/>
          <a:p>
            <a:endParaRPr lang="en-US" dirty="0"/>
          </a:p>
          <a:p>
            <a:r>
              <a:rPr lang="en-US" dirty="0" smtClean="0"/>
              <a:t>    </a:t>
            </a:r>
            <a:r>
              <a:rPr lang="en-US" b="1" dirty="0" smtClean="0"/>
              <a:t>Skills and Knowledge</a:t>
            </a:r>
            <a:r>
              <a:rPr lang="en-US" dirty="0" smtClean="0"/>
              <a:t>:</a:t>
            </a:r>
          </a:p>
          <a:p>
            <a:pPr marL="285750" indent="-285750">
              <a:buFont typeface="Arial"/>
              <a:buChar char="•"/>
            </a:pPr>
            <a:r>
              <a:rPr lang="en-US" altLang="zh-CN" sz="1600" dirty="0" smtClean="0"/>
              <a:t>Speaks English, Spanish</a:t>
            </a:r>
          </a:p>
          <a:p>
            <a:pPr marL="285750" indent="-285750">
              <a:buFont typeface="Arial"/>
              <a:buChar char="•"/>
            </a:pPr>
            <a:r>
              <a:rPr lang="en-US" altLang="zh-CN" sz="1600" dirty="0" smtClean="0"/>
              <a:t>Uses </a:t>
            </a:r>
            <a:r>
              <a:rPr lang="en-US" altLang="zh-CN" sz="1600" dirty="0"/>
              <a:t>technology</a:t>
            </a:r>
            <a:r>
              <a:rPr lang="zh-CN" altLang="en-US" sz="1600" dirty="0"/>
              <a:t> </a:t>
            </a:r>
            <a:r>
              <a:rPr lang="en-CA" altLang="zh-CN" sz="1600" dirty="0" smtClean="0"/>
              <a:t>to </a:t>
            </a:r>
            <a:r>
              <a:rPr lang="en-CA" altLang="zh-CN" sz="1600" dirty="0"/>
              <a:t>solve </a:t>
            </a:r>
            <a:r>
              <a:rPr lang="en-CA" altLang="zh-CN" sz="1600" dirty="0" smtClean="0"/>
              <a:t>problems</a:t>
            </a:r>
          </a:p>
          <a:p>
            <a:pPr marL="285750" indent="-285750">
              <a:buFont typeface="Arial"/>
              <a:buChar char="•"/>
            </a:pPr>
            <a:r>
              <a:rPr lang="en-US" altLang="zh-CN" sz="1600" dirty="0"/>
              <a:t>Experienced in using Google </a:t>
            </a:r>
            <a:r>
              <a:rPr lang="en-US" altLang="zh-CN" sz="1600" dirty="0" smtClean="0"/>
              <a:t>map on phone</a:t>
            </a:r>
          </a:p>
          <a:p>
            <a:pPr marL="285750" indent="-285750">
              <a:buFont typeface="Arial"/>
              <a:buChar char="•"/>
            </a:pPr>
            <a:r>
              <a:rPr lang="en-US" altLang="zh-CN" sz="1600" dirty="0" smtClean="0"/>
              <a:t>Good in finding locations</a:t>
            </a:r>
            <a:endParaRPr lang="en-US" altLang="zh-CN" sz="1600" dirty="0"/>
          </a:p>
        </p:txBody>
      </p:sp>
      <p:sp>
        <p:nvSpPr>
          <p:cNvPr id="2" name="TextBox 1"/>
          <p:cNvSpPr txBox="1"/>
          <p:nvPr/>
        </p:nvSpPr>
        <p:spPr>
          <a:xfrm>
            <a:off x="141121" y="3302397"/>
            <a:ext cx="4263978" cy="338554"/>
          </a:xfrm>
          <a:prstGeom prst="rect">
            <a:avLst/>
          </a:prstGeom>
          <a:noFill/>
        </p:spPr>
        <p:txBody>
          <a:bodyPr wrap="square" rtlCol="0">
            <a:spAutoFit/>
          </a:bodyPr>
          <a:lstStyle/>
          <a:p>
            <a:r>
              <a:rPr lang="en-US" sz="1600" dirty="0" smtClean="0"/>
              <a:t>“</a:t>
            </a:r>
            <a:r>
              <a:rPr lang="en-US" sz="1400" dirty="0" smtClean="0"/>
              <a:t>I want to reach my classroom on time</a:t>
            </a:r>
            <a:r>
              <a:rPr lang="en-US" sz="1600" dirty="0" smtClean="0"/>
              <a:t>” </a:t>
            </a:r>
            <a:endParaRPr lang="en-US" sz="1600" dirty="0"/>
          </a:p>
        </p:txBody>
      </p:sp>
      <p:sp>
        <p:nvSpPr>
          <p:cNvPr id="13" name="TextBox 12"/>
          <p:cNvSpPr txBox="1"/>
          <p:nvPr/>
        </p:nvSpPr>
        <p:spPr>
          <a:xfrm>
            <a:off x="5952474" y="2935884"/>
            <a:ext cx="2595278" cy="3847207"/>
          </a:xfrm>
          <a:prstGeom prst="rect">
            <a:avLst/>
          </a:prstGeom>
          <a:noFill/>
        </p:spPr>
        <p:txBody>
          <a:bodyPr wrap="square" rtlCol="0">
            <a:spAutoFit/>
          </a:bodyPr>
          <a:lstStyle/>
          <a:p>
            <a:endParaRPr lang="en-US" dirty="0"/>
          </a:p>
          <a:p>
            <a:r>
              <a:rPr lang="en-US" b="1" dirty="0" smtClean="0"/>
              <a:t>     </a:t>
            </a:r>
            <a:r>
              <a:rPr lang="en-US" b="1" dirty="0"/>
              <a:t> </a:t>
            </a:r>
            <a:r>
              <a:rPr lang="en-US" b="1" dirty="0" smtClean="0"/>
              <a:t>Context of use:</a:t>
            </a:r>
          </a:p>
          <a:p>
            <a:pPr marL="285750" indent="-285750">
              <a:buFont typeface="Arial"/>
              <a:buChar char="•"/>
            </a:pPr>
            <a:r>
              <a:rPr lang="en-US" sz="1600" dirty="0" smtClean="0"/>
              <a:t>On the first day of college  she felt nervous about new environment, now she is bit comfortable</a:t>
            </a:r>
          </a:p>
          <a:p>
            <a:pPr marL="285750" indent="-285750">
              <a:buFont typeface="Arial"/>
              <a:buChar char="•"/>
            </a:pPr>
            <a:r>
              <a:rPr lang="en-US" sz="1600" dirty="0" smtClean="0"/>
              <a:t>Checks Algonquin website maps before she arrives on campus</a:t>
            </a:r>
          </a:p>
          <a:p>
            <a:pPr marL="285750" indent="-285750">
              <a:buFont typeface="Arial"/>
              <a:buChar char="•"/>
            </a:pPr>
            <a:r>
              <a:rPr lang="en-US" sz="1600" dirty="0" smtClean="0"/>
              <a:t>Uses maps on her phone to learn more about campus</a:t>
            </a:r>
          </a:p>
          <a:p>
            <a:pPr marL="285750" indent="-285750">
              <a:buFont typeface="Arial"/>
              <a:buChar char="•"/>
            </a:pPr>
            <a:r>
              <a:rPr lang="en-US" sz="1600" dirty="0" smtClean="0"/>
              <a:t>Uses 3G connection to get the directions</a:t>
            </a:r>
          </a:p>
          <a:p>
            <a:pPr marL="285750" indent="-285750">
              <a:buFont typeface="Arial"/>
              <a:buChar char="•"/>
            </a:pPr>
            <a:r>
              <a:rPr lang="en-US" sz="1600" dirty="0" smtClean="0"/>
              <a:t>Uses HTC one phone</a:t>
            </a:r>
          </a:p>
        </p:txBody>
      </p:sp>
    </p:spTree>
    <p:extLst>
      <p:ext uri="{BB962C8B-B14F-4D97-AF65-F5344CB8AC3E}">
        <p14:creationId xmlns:p14="http://schemas.microsoft.com/office/powerpoint/2010/main" val="203175672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41121" y="-139878"/>
            <a:ext cx="8272629" cy="830997"/>
          </a:xfrm>
          <a:prstGeom prst="rect">
            <a:avLst/>
          </a:prstGeom>
          <a:noFill/>
        </p:spPr>
        <p:txBody>
          <a:bodyPr wrap="square" rtlCol="0">
            <a:spAutoFit/>
          </a:bodyPr>
          <a:lstStyle/>
          <a:p>
            <a:endParaRPr lang="en-US" sz="1200" b="0" i="0" u="none" strike="noStrike" baseline="0" dirty="0" smtClean="0">
              <a:solidFill>
                <a:srgbClr val="000000"/>
              </a:solidFill>
              <a:latin typeface="Arial"/>
            </a:endParaRPr>
          </a:p>
          <a:p>
            <a:endParaRPr lang="en-US" dirty="0">
              <a:latin typeface="Arial"/>
            </a:endParaRPr>
          </a:p>
          <a:p>
            <a:r>
              <a:rPr lang="en-US" dirty="0">
                <a:latin typeface="Arial"/>
              </a:rPr>
              <a:t>Usage Scenario: </a:t>
            </a:r>
            <a:r>
              <a:rPr lang="en-US" dirty="0" smtClean="0">
                <a:latin typeface="Arial"/>
              </a:rPr>
              <a:t> </a:t>
            </a:r>
            <a:r>
              <a:rPr lang="en-US" altLang="zh-CN" dirty="0" smtClean="0"/>
              <a:t>Jiana’s way from baseline to class (primary)</a:t>
            </a:r>
            <a:endParaRPr lang="en-US" altLang="zh-CN" dirty="0"/>
          </a:p>
        </p:txBody>
      </p:sp>
      <p:sp>
        <p:nvSpPr>
          <p:cNvPr id="7" name="TextBox 6"/>
          <p:cNvSpPr txBox="1"/>
          <p:nvPr/>
        </p:nvSpPr>
        <p:spPr>
          <a:xfrm>
            <a:off x="16921" y="3221002"/>
            <a:ext cx="3582737" cy="2831545"/>
          </a:xfrm>
          <a:prstGeom prst="rect">
            <a:avLst/>
          </a:prstGeom>
          <a:noFill/>
        </p:spPr>
        <p:txBody>
          <a:bodyPr wrap="square" rtlCol="0">
            <a:spAutoFit/>
          </a:bodyPr>
          <a:lstStyle/>
          <a:p>
            <a:endParaRPr lang="en-US" sz="1600" dirty="0"/>
          </a:p>
          <a:p>
            <a:r>
              <a:rPr lang="en-US" b="1" dirty="0" smtClean="0"/>
              <a:t>Description</a:t>
            </a:r>
          </a:p>
          <a:p>
            <a:r>
              <a:rPr lang="en-US" altLang="zh-CN" dirty="0" smtClean="0"/>
              <a:t>Jiana is new Algonquin </a:t>
            </a:r>
            <a:r>
              <a:rPr lang="en-US" altLang="zh-CN" dirty="0"/>
              <a:t>student </a:t>
            </a:r>
            <a:r>
              <a:rPr lang="en-US" altLang="zh-CN" dirty="0" smtClean="0"/>
              <a:t>.</a:t>
            </a:r>
          </a:p>
          <a:p>
            <a:r>
              <a:rPr lang="en-US" altLang="zh-CN" dirty="0" smtClean="0"/>
              <a:t>She</a:t>
            </a:r>
            <a:r>
              <a:rPr lang="en-US" dirty="0" smtClean="0"/>
              <a:t> wants to </a:t>
            </a:r>
            <a:r>
              <a:rPr lang="en-US" dirty="0"/>
              <a:t>find out how to get </a:t>
            </a:r>
            <a:r>
              <a:rPr lang="en-US" dirty="0" smtClean="0"/>
              <a:t>to </a:t>
            </a:r>
            <a:r>
              <a:rPr lang="en-US" dirty="0"/>
              <a:t>her </a:t>
            </a:r>
            <a:r>
              <a:rPr lang="en-US" dirty="0" smtClean="0"/>
              <a:t>class on the second day on </a:t>
            </a:r>
            <a:r>
              <a:rPr lang="en-US" dirty="0"/>
              <a:t>time. </a:t>
            </a:r>
            <a:r>
              <a:rPr lang="en-US" dirty="0" smtClean="0"/>
              <a:t>She </a:t>
            </a:r>
            <a:r>
              <a:rPr lang="en-US" dirty="0"/>
              <a:t>is currently at Baseline station and decides to </a:t>
            </a:r>
            <a:r>
              <a:rPr lang="en-US" dirty="0" smtClean="0"/>
              <a:t>use </a:t>
            </a:r>
            <a:r>
              <a:rPr lang="en-US" dirty="0"/>
              <a:t>an app to find her </a:t>
            </a:r>
            <a:r>
              <a:rPr lang="en-US" dirty="0" smtClean="0"/>
              <a:t>classroom, P105 room. Its raining , so she wants an indoor route.</a:t>
            </a:r>
            <a:endParaRPr lang="en-US" altLang="zh-CN" dirty="0"/>
          </a:p>
        </p:txBody>
      </p:sp>
      <p:sp>
        <p:nvSpPr>
          <p:cNvPr id="9" name="TextBox 8"/>
          <p:cNvSpPr txBox="1"/>
          <p:nvPr/>
        </p:nvSpPr>
        <p:spPr>
          <a:xfrm>
            <a:off x="3396458" y="491545"/>
            <a:ext cx="2856641" cy="6463309"/>
          </a:xfrm>
          <a:prstGeom prst="rect">
            <a:avLst/>
          </a:prstGeom>
          <a:noFill/>
        </p:spPr>
        <p:txBody>
          <a:bodyPr wrap="square" rtlCol="0">
            <a:spAutoFit/>
          </a:bodyPr>
          <a:lstStyle/>
          <a:p>
            <a:endParaRPr lang="en-US" dirty="0"/>
          </a:p>
          <a:p>
            <a:r>
              <a:rPr lang="en-US" b="1" dirty="0" smtClean="0"/>
              <a:t>     Tasks</a:t>
            </a:r>
          </a:p>
          <a:p>
            <a:pPr marL="285750" indent="-285750">
              <a:buFont typeface="Arial"/>
              <a:buChar char="•"/>
            </a:pPr>
            <a:r>
              <a:rPr lang="en-US" dirty="0" smtClean="0"/>
              <a:t>Jiana </a:t>
            </a:r>
            <a:r>
              <a:rPr lang="en-US" dirty="0"/>
              <a:t>takes out her phone and launches the app </a:t>
            </a:r>
            <a:endParaRPr lang="en-US" dirty="0" smtClean="0"/>
          </a:p>
          <a:p>
            <a:pPr marL="285750" indent="-285750">
              <a:buFont typeface="Arial"/>
              <a:buChar char="•"/>
            </a:pPr>
            <a:r>
              <a:rPr lang="en-US" dirty="0" smtClean="0"/>
              <a:t>The </a:t>
            </a:r>
            <a:r>
              <a:rPr lang="en-US" dirty="0"/>
              <a:t>app automatically recognizes that she is standing at Baseline </a:t>
            </a:r>
            <a:r>
              <a:rPr lang="en-US" dirty="0" smtClean="0"/>
              <a:t>station</a:t>
            </a:r>
            <a:r>
              <a:rPr lang="en-CA" dirty="0"/>
              <a:t>.</a:t>
            </a:r>
            <a:endParaRPr lang="en-US" dirty="0"/>
          </a:p>
          <a:p>
            <a:pPr marL="285750" indent="-285750">
              <a:buFont typeface="Arial"/>
              <a:buChar char="•"/>
            </a:pPr>
            <a:r>
              <a:rPr lang="en-US" dirty="0" smtClean="0"/>
              <a:t>She </a:t>
            </a:r>
            <a:r>
              <a:rPr lang="en-US" dirty="0"/>
              <a:t>enters </a:t>
            </a:r>
            <a:r>
              <a:rPr lang="en-US" dirty="0" smtClean="0"/>
              <a:t>the </a:t>
            </a:r>
            <a:r>
              <a:rPr lang="en-US" dirty="0"/>
              <a:t>building and room number that she wants to find </a:t>
            </a:r>
          </a:p>
          <a:p>
            <a:pPr marL="285750" indent="-285750">
              <a:buFont typeface="Arial"/>
              <a:buChar char="•"/>
            </a:pPr>
            <a:r>
              <a:rPr lang="en-US" dirty="0" smtClean="0"/>
              <a:t>The app gives two</a:t>
            </a:r>
            <a:r>
              <a:rPr lang="zh-CN" altLang="en-US" dirty="0" smtClean="0"/>
              <a:t> </a:t>
            </a:r>
            <a:r>
              <a:rPr lang="en-US" dirty="0" smtClean="0"/>
              <a:t>option</a:t>
            </a:r>
            <a:r>
              <a:rPr lang="en-CA" dirty="0" smtClean="0"/>
              <a:t> to her, “indoor” and “outdoor”, and she choose</a:t>
            </a:r>
            <a:r>
              <a:rPr lang="zh-CN" altLang="en-US" dirty="0" smtClean="0"/>
              <a:t> </a:t>
            </a:r>
            <a:r>
              <a:rPr lang="en-CA" altLang="zh-CN" dirty="0" smtClean="0"/>
              <a:t>indoor.</a:t>
            </a:r>
          </a:p>
          <a:p>
            <a:pPr marL="285750" indent="-285750">
              <a:buFont typeface="Arial"/>
              <a:buChar char="•"/>
            </a:pPr>
            <a:r>
              <a:rPr lang="en-US" dirty="0"/>
              <a:t>App </a:t>
            </a:r>
            <a:r>
              <a:rPr lang="en-US" dirty="0" smtClean="0"/>
              <a:t>illustrates a campus map and a blue route to show her how to get P105</a:t>
            </a:r>
          </a:p>
          <a:p>
            <a:r>
              <a:rPr lang="en-US" dirty="0" smtClean="0"/>
              <a:t>     room.</a:t>
            </a:r>
          </a:p>
          <a:p>
            <a:pPr marL="285750" indent="-285750">
              <a:buFont typeface="Arial"/>
              <a:buChar char="•"/>
            </a:pPr>
            <a:r>
              <a:rPr lang="en-US" dirty="0" smtClean="0"/>
              <a:t>She looks her phone how long it will take to get to her class</a:t>
            </a:r>
          </a:p>
        </p:txBody>
      </p:sp>
      <p:pic>
        <p:nvPicPr>
          <p:cNvPr id="10" name="Picture 9"/>
          <p:cNvPicPr>
            <a:picLocks noChangeAspect="1"/>
          </p:cNvPicPr>
          <p:nvPr/>
        </p:nvPicPr>
        <p:blipFill rotWithShape="1">
          <a:blip r:embed="rId2"/>
          <a:srcRect l="-537" r="7349"/>
          <a:stretch/>
        </p:blipFill>
        <p:spPr>
          <a:xfrm>
            <a:off x="256991" y="805431"/>
            <a:ext cx="2767825" cy="2337780"/>
          </a:xfrm>
          <a:prstGeom prst="rect">
            <a:avLst/>
          </a:prstGeom>
        </p:spPr>
      </p:pic>
      <p:sp>
        <p:nvSpPr>
          <p:cNvPr id="13" name="TextBox 12"/>
          <p:cNvSpPr txBox="1"/>
          <p:nvPr/>
        </p:nvSpPr>
        <p:spPr>
          <a:xfrm>
            <a:off x="6253099" y="2953938"/>
            <a:ext cx="2160651" cy="4247316"/>
          </a:xfrm>
          <a:prstGeom prst="rect">
            <a:avLst/>
          </a:prstGeom>
          <a:noFill/>
        </p:spPr>
        <p:txBody>
          <a:bodyPr wrap="square" rtlCol="0">
            <a:spAutoFit/>
          </a:bodyPr>
          <a:lstStyle/>
          <a:p>
            <a:endParaRPr lang="en-US" sz="1700" dirty="0"/>
          </a:p>
          <a:p>
            <a:r>
              <a:rPr lang="en-US" b="1" dirty="0" smtClean="0"/>
              <a:t>     Context of use</a:t>
            </a:r>
          </a:p>
          <a:p>
            <a:pPr marL="285750" indent="-285750">
              <a:buFont typeface="Arial"/>
              <a:buChar char="•"/>
            </a:pPr>
            <a:r>
              <a:rPr lang="en-US" sz="1700" dirty="0" smtClean="0"/>
              <a:t>Takes </a:t>
            </a:r>
            <a:r>
              <a:rPr lang="en-US" sz="1700" dirty="0"/>
              <a:t>public transportation to get to the </a:t>
            </a:r>
            <a:r>
              <a:rPr lang="en-US" sz="1700" dirty="0" smtClean="0"/>
              <a:t>college.</a:t>
            </a:r>
          </a:p>
          <a:p>
            <a:pPr marL="285750" indent="-285750">
              <a:buFont typeface="Arial"/>
              <a:buChar char="•"/>
            </a:pPr>
            <a:r>
              <a:rPr lang="en-US" sz="1700" dirty="0" smtClean="0"/>
              <a:t>Uses </a:t>
            </a:r>
            <a:r>
              <a:rPr lang="en-US" sz="1700" dirty="0"/>
              <a:t>an HTC One phone with a 3G </a:t>
            </a:r>
            <a:r>
              <a:rPr lang="en-US" sz="1700" dirty="0" smtClean="0"/>
              <a:t>connection to launch app.</a:t>
            </a:r>
          </a:p>
          <a:p>
            <a:pPr marL="285750" indent="-285750">
              <a:buFont typeface="Arial"/>
              <a:buChar char="•"/>
            </a:pPr>
            <a:r>
              <a:rPr lang="en-US" sz="1700" dirty="0"/>
              <a:t>Its raining, she used indoor maps to get to class.</a:t>
            </a:r>
            <a:endParaRPr lang="en-US" sz="1400" dirty="0"/>
          </a:p>
          <a:p>
            <a:pPr marL="285750" indent="-285750">
              <a:buFont typeface="Arial"/>
              <a:buChar char="•"/>
            </a:pPr>
            <a:r>
              <a:rPr lang="en-CA" sz="1700" dirty="0" smtClean="0"/>
              <a:t>She is holding an umbrella in one hand</a:t>
            </a:r>
            <a:endParaRPr lang="en-US" sz="1700" dirty="0"/>
          </a:p>
          <a:p>
            <a:pPr marL="285750" indent="-285750">
              <a:buFont typeface="Arial"/>
              <a:buChar char="•"/>
            </a:pPr>
            <a:endParaRPr lang="en-US" sz="1400" dirty="0"/>
          </a:p>
        </p:txBody>
      </p:sp>
      <p:sp>
        <p:nvSpPr>
          <p:cNvPr id="3" name="TextBox 2"/>
          <p:cNvSpPr txBox="1"/>
          <p:nvPr/>
        </p:nvSpPr>
        <p:spPr>
          <a:xfrm>
            <a:off x="6253099" y="671038"/>
            <a:ext cx="2160651" cy="2708433"/>
          </a:xfrm>
          <a:prstGeom prst="rect">
            <a:avLst/>
          </a:prstGeom>
          <a:noFill/>
        </p:spPr>
        <p:txBody>
          <a:bodyPr wrap="square" rtlCol="0">
            <a:spAutoFit/>
          </a:bodyPr>
          <a:lstStyle/>
          <a:p>
            <a:pPr marL="285750" indent="-285750">
              <a:buFont typeface="Arial"/>
              <a:buChar char="•"/>
            </a:pPr>
            <a:r>
              <a:rPr lang="en-US" sz="1700" dirty="0" smtClean="0"/>
              <a:t>She decides to look at “list all steps”.</a:t>
            </a:r>
          </a:p>
          <a:p>
            <a:pPr marL="285750" indent="-285750">
              <a:buFont typeface="Arial"/>
              <a:buChar char="•"/>
            </a:pPr>
            <a:r>
              <a:rPr lang="en-US" sz="1700" dirty="0" smtClean="0"/>
              <a:t>In this list, app directly tells her turn right or left by using her currently geo-location, so she finally find P105 room on time.</a:t>
            </a:r>
            <a:endParaRPr lang="en-US" sz="1700" dirty="0"/>
          </a:p>
        </p:txBody>
      </p:sp>
    </p:spTree>
    <p:extLst>
      <p:ext uri="{BB962C8B-B14F-4D97-AF65-F5344CB8AC3E}">
        <p14:creationId xmlns:p14="http://schemas.microsoft.com/office/powerpoint/2010/main" val="9956256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 y="117922"/>
            <a:ext cx="7620000" cy="1143000"/>
          </a:xfrm>
        </p:spPr>
        <p:txBody>
          <a:bodyPr/>
          <a:lstStyle/>
          <a:p>
            <a:r>
              <a:rPr lang="en-US" dirty="0" smtClean="0"/>
              <a:t>Wireframe For Jiana’s Scenario</a:t>
            </a:r>
            <a:endParaRPr lang="en-US" dirty="0"/>
          </a:p>
        </p:txBody>
      </p:sp>
      <p:pic>
        <p:nvPicPr>
          <p:cNvPr id="3" name="Picture 2" descr="Macintosh HD:Users:ethan:Documents:mad9034:ac:ACfinder_scenario1.png"/>
          <p:cNvPicPr/>
          <p:nvPr/>
        </p:nvPicPr>
        <p:blipFill>
          <a:blip r:embed="rId2">
            <a:extLst>
              <a:ext uri="{28A0092B-C50C-407E-A947-70E740481C1C}">
                <a14:useLocalDpi xmlns:a14="http://schemas.microsoft.com/office/drawing/2010/main" val="0"/>
              </a:ext>
            </a:extLst>
          </a:blip>
          <a:srcRect/>
          <a:stretch>
            <a:fillRect/>
          </a:stretch>
        </p:blipFill>
        <p:spPr bwMode="auto">
          <a:xfrm>
            <a:off x="0" y="1260922"/>
            <a:ext cx="8077200" cy="5285102"/>
          </a:xfrm>
          <a:prstGeom prst="rect">
            <a:avLst/>
          </a:prstGeom>
          <a:noFill/>
          <a:ln>
            <a:noFill/>
          </a:ln>
        </p:spPr>
      </p:pic>
    </p:spTree>
    <p:extLst>
      <p:ext uri="{BB962C8B-B14F-4D97-AF65-F5344CB8AC3E}">
        <p14:creationId xmlns:p14="http://schemas.microsoft.com/office/powerpoint/2010/main" val="26842800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1121" y="-139878"/>
            <a:ext cx="8272629" cy="830997"/>
          </a:xfrm>
          <a:prstGeom prst="rect">
            <a:avLst/>
          </a:prstGeom>
          <a:noFill/>
        </p:spPr>
        <p:txBody>
          <a:bodyPr wrap="square" rtlCol="0">
            <a:spAutoFit/>
          </a:bodyPr>
          <a:lstStyle/>
          <a:p>
            <a:endParaRPr lang="en-US" sz="1200" b="0" i="0" u="none" strike="noStrike" baseline="0" dirty="0" smtClean="0">
              <a:solidFill>
                <a:srgbClr val="000000"/>
              </a:solidFill>
              <a:latin typeface="Arial"/>
            </a:endParaRPr>
          </a:p>
          <a:p>
            <a:endParaRPr lang="en-US" dirty="0">
              <a:latin typeface="Arial"/>
            </a:endParaRPr>
          </a:p>
          <a:p>
            <a:r>
              <a:rPr lang="en-US" dirty="0">
                <a:latin typeface="Arial"/>
              </a:rPr>
              <a:t>Usage Scenario: </a:t>
            </a:r>
            <a:r>
              <a:rPr lang="en-US" dirty="0" smtClean="0">
                <a:latin typeface="Arial"/>
              </a:rPr>
              <a:t> </a:t>
            </a:r>
            <a:r>
              <a:rPr lang="en-US" altLang="zh-CN" dirty="0" smtClean="0"/>
              <a:t>Jiana’s fastest way from baseline to class (primary)</a:t>
            </a:r>
            <a:endParaRPr lang="en-US" altLang="zh-CN" dirty="0"/>
          </a:p>
        </p:txBody>
      </p:sp>
      <p:sp>
        <p:nvSpPr>
          <p:cNvPr id="3" name="TextBox 2"/>
          <p:cNvSpPr txBox="1"/>
          <p:nvPr/>
        </p:nvSpPr>
        <p:spPr>
          <a:xfrm>
            <a:off x="16921" y="3402447"/>
            <a:ext cx="3582737" cy="3108544"/>
          </a:xfrm>
          <a:prstGeom prst="rect">
            <a:avLst/>
          </a:prstGeom>
          <a:noFill/>
        </p:spPr>
        <p:txBody>
          <a:bodyPr wrap="square" rtlCol="0">
            <a:spAutoFit/>
          </a:bodyPr>
          <a:lstStyle/>
          <a:p>
            <a:endParaRPr lang="en-US" sz="1600" dirty="0"/>
          </a:p>
          <a:p>
            <a:r>
              <a:rPr lang="en-US" b="1" dirty="0" smtClean="0"/>
              <a:t>Description</a:t>
            </a:r>
          </a:p>
          <a:p>
            <a:r>
              <a:rPr lang="en-US" altLang="zh-CN" dirty="0" smtClean="0"/>
              <a:t>Jiana is new Algonquin student. She</a:t>
            </a:r>
            <a:r>
              <a:rPr lang="en-US" dirty="0" smtClean="0"/>
              <a:t> wants to </a:t>
            </a:r>
            <a:r>
              <a:rPr lang="en-US" dirty="0"/>
              <a:t>find out how to get </a:t>
            </a:r>
            <a:r>
              <a:rPr lang="en-US" dirty="0" smtClean="0"/>
              <a:t>to </a:t>
            </a:r>
            <a:r>
              <a:rPr lang="en-US" dirty="0"/>
              <a:t>her </a:t>
            </a:r>
            <a:r>
              <a:rPr lang="en-US" dirty="0" smtClean="0"/>
              <a:t>class on time  on the second day of her class. She wants to use an app to find out fastest way to get to P105 from baseline since that’s where her class is. She wouldn't want to be late because she was late on her first day.</a:t>
            </a:r>
            <a:endParaRPr lang="en-US" altLang="zh-CN" dirty="0"/>
          </a:p>
        </p:txBody>
      </p:sp>
      <p:sp>
        <p:nvSpPr>
          <p:cNvPr id="4" name="TextBox 3"/>
          <p:cNvSpPr txBox="1"/>
          <p:nvPr/>
        </p:nvSpPr>
        <p:spPr>
          <a:xfrm>
            <a:off x="3385276" y="490954"/>
            <a:ext cx="2969424" cy="6186310"/>
          </a:xfrm>
          <a:prstGeom prst="rect">
            <a:avLst/>
          </a:prstGeom>
          <a:noFill/>
        </p:spPr>
        <p:txBody>
          <a:bodyPr wrap="square" rtlCol="0">
            <a:spAutoFit/>
          </a:bodyPr>
          <a:lstStyle/>
          <a:p>
            <a:endParaRPr lang="en-US" dirty="0"/>
          </a:p>
          <a:p>
            <a:r>
              <a:rPr lang="en-US" b="1" dirty="0" smtClean="0"/>
              <a:t>     Tasks</a:t>
            </a:r>
          </a:p>
          <a:p>
            <a:pPr marL="285750" indent="-285750">
              <a:buFont typeface="Arial"/>
              <a:buChar char="•"/>
            </a:pPr>
            <a:r>
              <a:rPr lang="en-US" dirty="0" smtClean="0"/>
              <a:t>Jiana uses </a:t>
            </a:r>
            <a:r>
              <a:rPr lang="en-US" dirty="0"/>
              <a:t>her </a:t>
            </a:r>
            <a:r>
              <a:rPr lang="en-US" dirty="0" smtClean="0"/>
              <a:t>Android phone </a:t>
            </a:r>
            <a:r>
              <a:rPr lang="en-US" dirty="0"/>
              <a:t>and launches the app </a:t>
            </a:r>
            <a:endParaRPr lang="en-US" dirty="0" smtClean="0"/>
          </a:p>
          <a:p>
            <a:pPr marL="285750" indent="-285750">
              <a:buFont typeface="Arial"/>
              <a:buChar char="•"/>
            </a:pPr>
            <a:r>
              <a:rPr lang="en-US" dirty="0" smtClean="0"/>
              <a:t>The </a:t>
            </a:r>
            <a:r>
              <a:rPr lang="en-US" dirty="0"/>
              <a:t>app automatically recognizes that she is standing at Baseline </a:t>
            </a:r>
            <a:r>
              <a:rPr lang="en-US" dirty="0" smtClean="0"/>
              <a:t>station</a:t>
            </a:r>
            <a:r>
              <a:rPr lang="en-CA" dirty="0"/>
              <a:t>.</a:t>
            </a:r>
            <a:endParaRPr lang="en-US" dirty="0"/>
          </a:p>
          <a:p>
            <a:pPr marL="285750" indent="-285750">
              <a:buFont typeface="Arial"/>
              <a:buChar char="•"/>
            </a:pPr>
            <a:r>
              <a:rPr lang="en-US" dirty="0" smtClean="0"/>
              <a:t>She inputs the destination as P105 in the app </a:t>
            </a:r>
          </a:p>
          <a:p>
            <a:pPr marL="285750" indent="-285750">
              <a:buFont typeface="Arial"/>
              <a:buChar char="•"/>
            </a:pPr>
            <a:r>
              <a:rPr lang="en-CA" dirty="0" smtClean="0"/>
              <a:t>It indicates that she would like to get the shortest possible way to her class </a:t>
            </a:r>
            <a:endParaRPr lang="en-CA" altLang="zh-CN" dirty="0" smtClean="0"/>
          </a:p>
          <a:p>
            <a:pPr marL="285750" indent="-285750">
              <a:buFont typeface="Arial"/>
              <a:buChar char="•"/>
            </a:pPr>
            <a:r>
              <a:rPr lang="en-US" dirty="0" smtClean="0"/>
              <a:t>The app then shows her the directions and guides her towards the class</a:t>
            </a:r>
          </a:p>
          <a:p>
            <a:pPr marL="285750" indent="-285750">
              <a:buFont typeface="Arial"/>
              <a:buChar char="•"/>
            </a:pPr>
            <a:r>
              <a:rPr lang="en-US" dirty="0" smtClean="0"/>
              <a:t>The app also shows her the landmarks that will come on her way </a:t>
            </a:r>
          </a:p>
          <a:p>
            <a:pPr marL="285750" indent="-285750">
              <a:buFont typeface="Arial"/>
              <a:buChar char="•"/>
            </a:pPr>
            <a:r>
              <a:rPr lang="en-US" dirty="0" smtClean="0"/>
              <a:t>Selects options to use landmarks to guide her</a:t>
            </a:r>
          </a:p>
        </p:txBody>
      </p:sp>
      <p:pic>
        <p:nvPicPr>
          <p:cNvPr id="5" name="Picture 4"/>
          <p:cNvPicPr>
            <a:picLocks noChangeAspect="1"/>
          </p:cNvPicPr>
          <p:nvPr/>
        </p:nvPicPr>
        <p:blipFill rotWithShape="1">
          <a:blip r:embed="rId2"/>
          <a:srcRect l="-537" r="7349"/>
          <a:stretch/>
        </p:blipFill>
        <p:spPr>
          <a:xfrm>
            <a:off x="256991" y="805431"/>
            <a:ext cx="2767825" cy="2337780"/>
          </a:xfrm>
          <a:prstGeom prst="rect">
            <a:avLst/>
          </a:prstGeom>
        </p:spPr>
      </p:pic>
      <p:sp>
        <p:nvSpPr>
          <p:cNvPr id="6" name="TextBox 5"/>
          <p:cNvSpPr txBox="1"/>
          <p:nvPr/>
        </p:nvSpPr>
        <p:spPr>
          <a:xfrm>
            <a:off x="6167995" y="2698563"/>
            <a:ext cx="2245755" cy="4739760"/>
          </a:xfrm>
          <a:prstGeom prst="rect">
            <a:avLst/>
          </a:prstGeom>
          <a:noFill/>
        </p:spPr>
        <p:txBody>
          <a:bodyPr wrap="square" rtlCol="0">
            <a:spAutoFit/>
          </a:bodyPr>
          <a:lstStyle/>
          <a:p>
            <a:endParaRPr lang="en-US" dirty="0"/>
          </a:p>
          <a:p>
            <a:r>
              <a:rPr lang="en-US" b="1" dirty="0" smtClean="0"/>
              <a:t>     Context of use</a:t>
            </a:r>
          </a:p>
          <a:p>
            <a:pPr marL="285750" indent="-285750">
              <a:buFont typeface="Arial"/>
              <a:buChar char="•"/>
            </a:pPr>
            <a:r>
              <a:rPr lang="en-US" dirty="0" smtClean="0"/>
              <a:t>Takes </a:t>
            </a:r>
            <a:r>
              <a:rPr lang="en-US" dirty="0"/>
              <a:t>public transportation to get to the </a:t>
            </a:r>
            <a:r>
              <a:rPr lang="en-US" dirty="0" smtClean="0"/>
              <a:t>college.</a:t>
            </a:r>
          </a:p>
          <a:p>
            <a:pPr marL="285750" indent="-285750">
              <a:buFont typeface="Arial"/>
              <a:buChar char="•"/>
            </a:pPr>
            <a:r>
              <a:rPr lang="en-US" dirty="0" smtClean="0"/>
              <a:t>Uses </a:t>
            </a:r>
            <a:r>
              <a:rPr lang="en-US" dirty="0"/>
              <a:t>an HTC One phone with a 3G </a:t>
            </a:r>
            <a:r>
              <a:rPr lang="en-US" dirty="0" smtClean="0"/>
              <a:t>connection.</a:t>
            </a:r>
          </a:p>
          <a:p>
            <a:pPr marL="285750" indent="-285750">
              <a:buFont typeface="Arial"/>
              <a:buChar char="•"/>
            </a:pPr>
            <a:r>
              <a:rPr lang="en-US" dirty="0" smtClean="0"/>
              <a:t>She haven’t make any friend at school.</a:t>
            </a:r>
          </a:p>
          <a:p>
            <a:pPr marL="285750" indent="-285750">
              <a:buFont typeface="Arial"/>
              <a:buChar char="•"/>
            </a:pPr>
            <a:r>
              <a:rPr lang="en-US" dirty="0" smtClean="0"/>
              <a:t>English </a:t>
            </a:r>
            <a:r>
              <a:rPr lang="en-US" dirty="0"/>
              <a:t>is not her first language and sometimes she struggles with it </a:t>
            </a:r>
          </a:p>
          <a:p>
            <a:pPr marL="285750" indent="-285750">
              <a:buFont typeface="Arial"/>
              <a:buChar char="•"/>
            </a:pPr>
            <a:endParaRPr lang="en-US" dirty="0" smtClean="0"/>
          </a:p>
          <a:p>
            <a:pPr marL="285750" indent="-285750">
              <a:buFont typeface="Arial"/>
              <a:buChar char="•"/>
            </a:pPr>
            <a:endParaRPr lang="en-US" sz="1400" dirty="0"/>
          </a:p>
        </p:txBody>
      </p:sp>
      <p:sp>
        <p:nvSpPr>
          <p:cNvPr id="7" name="TextBox 6"/>
          <p:cNvSpPr txBox="1"/>
          <p:nvPr/>
        </p:nvSpPr>
        <p:spPr>
          <a:xfrm>
            <a:off x="6142595" y="741919"/>
            <a:ext cx="2478532" cy="2308324"/>
          </a:xfrm>
          <a:prstGeom prst="rect">
            <a:avLst/>
          </a:prstGeom>
          <a:noFill/>
        </p:spPr>
        <p:txBody>
          <a:bodyPr wrap="square" rtlCol="0">
            <a:spAutoFit/>
          </a:bodyPr>
          <a:lstStyle/>
          <a:p>
            <a:pPr marL="285750" indent="-285750">
              <a:buFont typeface="Arial"/>
              <a:buChar char="•"/>
            </a:pPr>
            <a:r>
              <a:rPr lang="en-US" dirty="0" smtClean="0"/>
              <a:t>Select the landmark near P building </a:t>
            </a:r>
          </a:p>
          <a:p>
            <a:pPr marL="285750" indent="-285750">
              <a:buFont typeface="Arial"/>
              <a:buChar char="•"/>
            </a:pPr>
            <a:r>
              <a:rPr lang="en-US" dirty="0" smtClean="0"/>
              <a:t>Jiana gets the landmarks such as  library and cafeteria.</a:t>
            </a:r>
          </a:p>
          <a:p>
            <a:pPr marL="285750" indent="-285750">
              <a:buFont typeface="Arial"/>
              <a:buChar char="•"/>
            </a:pPr>
            <a:r>
              <a:rPr lang="en-US" dirty="0" smtClean="0"/>
              <a:t>Click the continue button to get to the class.</a:t>
            </a:r>
            <a:endParaRPr lang="en-US" dirty="0"/>
          </a:p>
        </p:txBody>
      </p:sp>
    </p:spTree>
    <p:extLst>
      <p:ext uri="{BB962C8B-B14F-4D97-AF65-F5344CB8AC3E}">
        <p14:creationId xmlns:p14="http://schemas.microsoft.com/office/powerpoint/2010/main" val="24672327"/>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Adjacency">
  <a:themeElements>
    <a:clrScheme name="Adjacency">
      <a:dk1>
        <a:srgbClr val="2F2B20"/>
      </a:dk1>
      <a:lt1>
        <a:srgbClr val="FFFFFF"/>
      </a:lt1>
      <a:dk2>
        <a:srgbClr val="675E47"/>
      </a:dk2>
      <a:lt2>
        <a:srgbClr val="DFDCB7"/>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Adjacency">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明朝"/>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djacency">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gradFill rotWithShape="1">
          <a:gsLst>
            <a:gs pos="0">
              <a:schemeClr val="phClr">
                <a:tint val="90000"/>
              </a:schemeClr>
            </a:gs>
            <a:gs pos="75000">
              <a:schemeClr val="phClr">
                <a:shade val="100000"/>
                <a:satMod val="115000"/>
              </a:schemeClr>
            </a:gs>
            <a:gs pos="100000">
              <a:schemeClr val="phClr">
                <a:shade val="70000"/>
                <a:satMod val="130000"/>
              </a:schemeClr>
            </a:gs>
          </a:gsLst>
          <a:path path="circle">
            <a:fillToRect l="20000" t="50000" r="100000" b="50000"/>
          </a:path>
        </a:gradFill>
        <a:blipFill rotWithShape="1">
          <a:blip xmlns:r="http://schemas.openxmlformats.org/officeDocument/2006/relationships" r:embed="rId1">
            <a:duotone>
              <a:schemeClr val="phClr">
                <a:tint val="97000"/>
              </a:schemeClr>
              <a:schemeClr val="phClr">
                <a:shade val="96000"/>
              </a:schemeClr>
            </a:duotone>
          </a:blip>
          <a:tile tx="0" ty="0" sx="32000" sy="32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Adjacency.thmx</Template>
  <TotalTime>91</TotalTime>
  <Words>1871</Words>
  <Application>Microsoft Macintosh PowerPoint</Application>
  <PresentationFormat>On-screen Show (4:3)</PresentationFormat>
  <Paragraphs>248</Paragraphs>
  <Slides>18</Slides>
  <Notes>4</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Adjacency</vt:lpstr>
      <vt:lpstr>        Group Project </vt:lpstr>
      <vt:lpstr>Introduction of Project:</vt:lpstr>
      <vt:lpstr>User Research</vt:lpstr>
      <vt:lpstr>Personas</vt:lpstr>
      <vt:lpstr>Scenarios Four  different scenarios for our project:</vt:lpstr>
      <vt:lpstr>PowerPoint Presentation</vt:lpstr>
      <vt:lpstr>PowerPoint Presentation</vt:lpstr>
      <vt:lpstr>Wireframe For Jiana’s Scenario</vt:lpstr>
      <vt:lpstr>PowerPoint Presentation</vt:lpstr>
      <vt:lpstr>Wireframe For Jiana’s Scenario 2</vt:lpstr>
      <vt:lpstr>PowerPoint Presentation</vt:lpstr>
      <vt:lpstr>PowerPoint Presentation</vt:lpstr>
      <vt:lpstr>Wireframe For Jagdish’s Scenario</vt:lpstr>
      <vt:lpstr>PowerPoint Presentation</vt:lpstr>
      <vt:lpstr>PowerPoint Presentation</vt:lpstr>
      <vt:lpstr>Wireframe For Bob’s Scenario</vt:lpstr>
      <vt:lpstr>Key Decisions</vt:lpstr>
      <vt:lpstr>        Thank you             Questions??</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Group Project </dc:title>
  <dc:creator>meghna meghna</dc:creator>
  <cp:lastModifiedBy>meghna meghna</cp:lastModifiedBy>
  <cp:revision>38</cp:revision>
  <dcterms:created xsi:type="dcterms:W3CDTF">2014-12-02T20:21:43Z</dcterms:created>
  <dcterms:modified xsi:type="dcterms:W3CDTF">2014-12-03T02:30:22Z</dcterms:modified>
</cp:coreProperties>
</file>

<file path=docProps/thumbnail.jpeg>
</file>